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90" r:id="rId3"/>
    <p:sldId id="322" r:id="rId4"/>
    <p:sldId id="323" r:id="rId5"/>
    <p:sldId id="324" r:id="rId6"/>
    <p:sldId id="343" r:id="rId7"/>
    <p:sldId id="318" r:id="rId8"/>
    <p:sldId id="336" r:id="rId9"/>
    <p:sldId id="338" r:id="rId10"/>
    <p:sldId id="339" r:id="rId11"/>
    <p:sldId id="320" r:id="rId12"/>
    <p:sldId id="345" r:id="rId13"/>
    <p:sldId id="332" r:id="rId14"/>
    <p:sldId id="346" r:id="rId15"/>
    <p:sldId id="333" r:id="rId16"/>
    <p:sldId id="325" r:id="rId17"/>
    <p:sldId id="335" r:id="rId18"/>
    <p:sldId id="334" r:id="rId19"/>
    <p:sldId id="326" r:id="rId20"/>
    <p:sldId id="328" r:id="rId21"/>
    <p:sldId id="327" r:id="rId22"/>
    <p:sldId id="342" r:id="rId23"/>
    <p:sldId id="331" r:id="rId24"/>
    <p:sldId id="340" r:id="rId25"/>
    <p:sldId id="341" r:id="rId26"/>
    <p:sldId id="287"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da+6xlixE34aLtZpSRhAw==" hashData="ybAcvTHzT7D+48TZgs3nj16w2fNFLG4zookjh89Bcj8QkbnjUSrByU8onbqSi+blaxEmQHehi8upfnwp1rMgO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9908"/>
    <a:srgbClr val="FFDD89"/>
    <a:srgbClr val="FFFFFF"/>
    <a:srgbClr val="FFF1CD"/>
    <a:srgbClr val="D37F03"/>
    <a:srgbClr val="D0CECE"/>
    <a:srgbClr val="203863"/>
    <a:srgbClr val="111E35"/>
    <a:srgbClr val="070D16"/>
    <a:srgbClr val="FFB8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4A6ED-26A8-4D63-9D6F-B50E5D76CD48}" v="908" dt="2024-08-01T14:45:53.50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B543A-1EF3-4289-AEAA-7AAAC367701B}" type="datetimeFigureOut">
              <a:rPr lang="fr-FR" smtClean="0"/>
              <a:t>06/08/2024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5C0BB6-543A-447D-9BA5-6209F266B97F}" type="slidenum">
              <a:rPr lang="fr-FR" smtClean="0"/>
              <a:t>‹N°›</a:t>
            </a:fld>
            <a:endParaRPr lang="fr-FR"/>
          </a:p>
        </p:txBody>
      </p:sp>
    </p:spTree>
    <p:extLst>
      <p:ext uri="{BB962C8B-B14F-4D97-AF65-F5344CB8AC3E}">
        <p14:creationId xmlns:p14="http://schemas.microsoft.com/office/powerpoint/2010/main" val="385529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35C0BB6-543A-447D-9BA5-6209F266B97F}" type="slidenum">
              <a:rPr lang="fr-FR" smtClean="0"/>
              <a:t>2</a:t>
            </a:fld>
            <a:endParaRPr lang="fr-FR"/>
          </a:p>
        </p:txBody>
      </p:sp>
    </p:spTree>
    <p:extLst>
      <p:ext uri="{BB962C8B-B14F-4D97-AF65-F5344CB8AC3E}">
        <p14:creationId xmlns:p14="http://schemas.microsoft.com/office/powerpoint/2010/main" val="1893861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35C0BB6-543A-447D-9BA5-6209F266B97F}" type="slidenum">
              <a:rPr lang="fr-FR" smtClean="0"/>
              <a:t>3</a:t>
            </a:fld>
            <a:endParaRPr lang="fr-FR"/>
          </a:p>
        </p:txBody>
      </p:sp>
    </p:spTree>
    <p:extLst>
      <p:ext uri="{BB962C8B-B14F-4D97-AF65-F5344CB8AC3E}">
        <p14:creationId xmlns:p14="http://schemas.microsoft.com/office/powerpoint/2010/main" val="85973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35C0BB6-543A-447D-9BA5-6209F266B97F}" type="slidenum">
              <a:rPr lang="fr-FR" smtClean="0"/>
              <a:t>4</a:t>
            </a:fld>
            <a:endParaRPr lang="fr-FR"/>
          </a:p>
        </p:txBody>
      </p:sp>
    </p:spTree>
    <p:extLst>
      <p:ext uri="{BB962C8B-B14F-4D97-AF65-F5344CB8AC3E}">
        <p14:creationId xmlns:p14="http://schemas.microsoft.com/office/powerpoint/2010/main" val="586270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35C0BB6-543A-447D-9BA5-6209F266B97F}" type="slidenum">
              <a:rPr lang="fr-FR" smtClean="0"/>
              <a:t>5</a:t>
            </a:fld>
            <a:endParaRPr lang="fr-FR"/>
          </a:p>
        </p:txBody>
      </p:sp>
    </p:spTree>
    <p:extLst>
      <p:ext uri="{BB962C8B-B14F-4D97-AF65-F5344CB8AC3E}">
        <p14:creationId xmlns:p14="http://schemas.microsoft.com/office/powerpoint/2010/main" val="2963029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35C0BB6-543A-447D-9BA5-6209F266B97F}" type="slidenum">
              <a:rPr lang="fr-FR" smtClean="0"/>
              <a:t>6</a:t>
            </a:fld>
            <a:endParaRPr lang="fr-FR"/>
          </a:p>
        </p:txBody>
      </p:sp>
    </p:spTree>
    <p:extLst>
      <p:ext uri="{BB962C8B-B14F-4D97-AF65-F5344CB8AC3E}">
        <p14:creationId xmlns:p14="http://schemas.microsoft.com/office/powerpoint/2010/main" val="1009586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35C0BB6-543A-447D-9BA5-6209F266B97F}" type="slidenum">
              <a:rPr lang="fr-FR" smtClean="0"/>
              <a:t>14</a:t>
            </a:fld>
            <a:endParaRPr lang="fr-FR"/>
          </a:p>
        </p:txBody>
      </p:sp>
    </p:spTree>
    <p:extLst>
      <p:ext uri="{BB962C8B-B14F-4D97-AF65-F5344CB8AC3E}">
        <p14:creationId xmlns:p14="http://schemas.microsoft.com/office/powerpoint/2010/main" val="2000965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DB9261-48C2-4D28-C00F-FF776B8A3AD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A2B076C-F5DB-E547-2858-BDBE32B0C4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7D1F273-627F-F89D-A6BA-6C117E468948}"/>
              </a:ext>
            </a:extLst>
          </p:cNvPr>
          <p:cNvSpPr>
            <a:spLocks noGrp="1"/>
          </p:cNvSpPr>
          <p:nvPr>
            <p:ph type="dt" sz="half" idx="10"/>
          </p:nvPr>
        </p:nvSpPr>
        <p:spPr/>
        <p:txBody>
          <a:bodyPr/>
          <a:lstStyle/>
          <a:p>
            <a:fld id="{2F8660E9-16AF-4654-80D3-284DA41693A7}" type="datetime1">
              <a:rPr lang="fr-FR" smtClean="0"/>
              <a:t>06/08/2024</a:t>
            </a:fld>
            <a:endParaRPr lang="fr-FR"/>
          </a:p>
        </p:txBody>
      </p:sp>
      <p:sp>
        <p:nvSpPr>
          <p:cNvPr id="5" name="Espace réservé du pied de page 4">
            <a:extLst>
              <a:ext uri="{FF2B5EF4-FFF2-40B4-BE49-F238E27FC236}">
                <a16:creationId xmlns:a16="http://schemas.microsoft.com/office/drawing/2014/main" id="{229B5858-5F77-0F3E-67CD-858F2FEABCD7}"/>
              </a:ext>
            </a:extLst>
          </p:cNvPr>
          <p:cNvSpPr>
            <a:spLocks noGrp="1"/>
          </p:cNvSpPr>
          <p:nvPr>
            <p:ph type="ftr" sz="quarter" idx="11"/>
          </p:nvPr>
        </p:nvSpPr>
        <p:spPr/>
        <p:txBody>
          <a:bodyPr/>
          <a:lstStyle/>
          <a:p>
            <a:r>
              <a:rPr lang="fr-FR"/>
              <a:t>2 décembre 2023 - Rencontres du réseau Migration – Paul COIFFARD</a:t>
            </a:r>
          </a:p>
        </p:txBody>
      </p:sp>
      <p:sp>
        <p:nvSpPr>
          <p:cNvPr id="6" name="Espace réservé du numéro de diapositive 5">
            <a:extLst>
              <a:ext uri="{FF2B5EF4-FFF2-40B4-BE49-F238E27FC236}">
                <a16:creationId xmlns:a16="http://schemas.microsoft.com/office/drawing/2014/main" id="{4D9E9BDE-751C-3436-A7A5-76628D07B10B}"/>
              </a:ext>
            </a:extLst>
          </p:cNvPr>
          <p:cNvSpPr>
            <a:spLocks noGrp="1"/>
          </p:cNvSpPr>
          <p:nvPr>
            <p:ph type="sldNum" sz="quarter" idx="12"/>
          </p:nvPr>
        </p:nvSpPr>
        <p:spPr/>
        <p:txBody>
          <a:bodyPr/>
          <a:lstStyle/>
          <a:p>
            <a:fld id="{1596DCED-2495-4578-AAD0-AE6FF865D6F9}" type="slidenum">
              <a:rPr lang="fr-FR" smtClean="0"/>
              <a:t>‹N°›</a:t>
            </a:fld>
            <a:endParaRPr lang="fr-FR"/>
          </a:p>
        </p:txBody>
      </p:sp>
    </p:spTree>
    <p:extLst>
      <p:ext uri="{BB962C8B-B14F-4D97-AF65-F5344CB8AC3E}">
        <p14:creationId xmlns:p14="http://schemas.microsoft.com/office/powerpoint/2010/main" val="3449805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E8F1E0-A393-C725-9DC0-0A619721E9F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23F4E20-3D8D-F633-A56E-A24FB91376F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01E46B9-AA64-C0A7-67EB-F906615E5954}"/>
              </a:ext>
            </a:extLst>
          </p:cNvPr>
          <p:cNvSpPr>
            <a:spLocks noGrp="1"/>
          </p:cNvSpPr>
          <p:nvPr>
            <p:ph type="dt" sz="half" idx="10"/>
          </p:nvPr>
        </p:nvSpPr>
        <p:spPr/>
        <p:txBody>
          <a:bodyPr/>
          <a:lstStyle/>
          <a:p>
            <a:fld id="{08C3DA47-F544-4DDD-BF85-64F859B76D52}" type="datetime1">
              <a:rPr lang="fr-FR" smtClean="0"/>
              <a:t>06/08/2024</a:t>
            </a:fld>
            <a:endParaRPr lang="fr-FR"/>
          </a:p>
        </p:txBody>
      </p:sp>
      <p:sp>
        <p:nvSpPr>
          <p:cNvPr id="5" name="Espace réservé du pied de page 4">
            <a:extLst>
              <a:ext uri="{FF2B5EF4-FFF2-40B4-BE49-F238E27FC236}">
                <a16:creationId xmlns:a16="http://schemas.microsoft.com/office/drawing/2014/main" id="{0CF866F5-51A8-E207-00AC-551A16648976}"/>
              </a:ext>
            </a:extLst>
          </p:cNvPr>
          <p:cNvSpPr>
            <a:spLocks noGrp="1"/>
          </p:cNvSpPr>
          <p:nvPr>
            <p:ph type="ftr" sz="quarter" idx="11"/>
          </p:nvPr>
        </p:nvSpPr>
        <p:spPr/>
        <p:txBody>
          <a:bodyPr/>
          <a:lstStyle/>
          <a:p>
            <a:r>
              <a:rPr lang="fr-FR"/>
              <a:t>2 décembre 2023 - Rencontres du réseau Migration – Paul COIFFARD</a:t>
            </a:r>
          </a:p>
        </p:txBody>
      </p:sp>
      <p:sp>
        <p:nvSpPr>
          <p:cNvPr id="6" name="Espace réservé du numéro de diapositive 5">
            <a:extLst>
              <a:ext uri="{FF2B5EF4-FFF2-40B4-BE49-F238E27FC236}">
                <a16:creationId xmlns:a16="http://schemas.microsoft.com/office/drawing/2014/main" id="{B660F30F-CFD0-D18F-FBE4-E1513904645E}"/>
              </a:ext>
            </a:extLst>
          </p:cNvPr>
          <p:cNvSpPr>
            <a:spLocks noGrp="1"/>
          </p:cNvSpPr>
          <p:nvPr>
            <p:ph type="sldNum" sz="quarter" idx="12"/>
          </p:nvPr>
        </p:nvSpPr>
        <p:spPr/>
        <p:txBody>
          <a:bodyPr/>
          <a:lstStyle/>
          <a:p>
            <a:fld id="{1596DCED-2495-4578-AAD0-AE6FF865D6F9}" type="slidenum">
              <a:rPr lang="fr-FR" smtClean="0"/>
              <a:t>‹N°›</a:t>
            </a:fld>
            <a:endParaRPr lang="fr-FR"/>
          </a:p>
        </p:txBody>
      </p:sp>
    </p:spTree>
    <p:extLst>
      <p:ext uri="{BB962C8B-B14F-4D97-AF65-F5344CB8AC3E}">
        <p14:creationId xmlns:p14="http://schemas.microsoft.com/office/powerpoint/2010/main" val="6202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896AA71-B062-F9F1-76DD-D1046BB1CA8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8257377-9960-08E0-F751-0596F528630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F9098DF-B5F0-8A99-8DBE-1C5599726A16}"/>
              </a:ext>
            </a:extLst>
          </p:cNvPr>
          <p:cNvSpPr>
            <a:spLocks noGrp="1"/>
          </p:cNvSpPr>
          <p:nvPr>
            <p:ph type="dt" sz="half" idx="10"/>
          </p:nvPr>
        </p:nvSpPr>
        <p:spPr/>
        <p:txBody>
          <a:bodyPr/>
          <a:lstStyle/>
          <a:p>
            <a:fld id="{0B366F7D-EB7F-462C-9A14-C953992FC851}" type="datetime1">
              <a:rPr lang="fr-FR" smtClean="0"/>
              <a:t>06/08/2024</a:t>
            </a:fld>
            <a:endParaRPr lang="fr-FR"/>
          </a:p>
        </p:txBody>
      </p:sp>
      <p:sp>
        <p:nvSpPr>
          <p:cNvPr id="5" name="Espace réservé du pied de page 4">
            <a:extLst>
              <a:ext uri="{FF2B5EF4-FFF2-40B4-BE49-F238E27FC236}">
                <a16:creationId xmlns:a16="http://schemas.microsoft.com/office/drawing/2014/main" id="{8EB792E4-84B7-D9B7-11B9-DBF9BD1FE8B0}"/>
              </a:ext>
            </a:extLst>
          </p:cNvPr>
          <p:cNvSpPr>
            <a:spLocks noGrp="1"/>
          </p:cNvSpPr>
          <p:nvPr>
            <p:ph type="ftr" sz="quarter" idx="11"/>
          </p:nvPr>
        </p:nvSpPr>
        <p:spPr/>
        <p:txBody>
          <a:bodyPr/>
          <a:lstStyle/>
          <a:p>
            <a:r>
              <a:rPr lang="fr-FR"/>
              <a:t>2 décembre 2023 - Rencontres du réseau Migration – Paul COIFFARD</a:t>
            </a:r>
          </a:p>
        </p:txBody>
      </p:sp>
      <p:sp>
        <p:nvSpPr>
          <p:cNvPr id="6" name="Espace réservé du numéro de diapositive 5">
            <a:extLst>
              <a:ext uri="{FF2B5EF4-FFF2-40B4-BE49-F238E27FC236}">
                <a16:creationId xmlns:a16="http://schemas.microsoft.com/office/drawing/2014/main" id="{7FF6D7F4-117C-5403-2B25-ADAAE8572B1D}"/>
              </a:ext>
            </a:extLst>
          </p:cNvPr>
          <p:cNvSpPr>
            <a:spLocks noGrp="1"/>
          </p:cNvSpPr>
          <p:nvPr>
            <p:ph type="sldNum" sz="quarter" idx="12"/>
          </p:nvPr>
        </p:nvSpPr>
        <p:spPr/>
        <p:txBody>
          <a:bodyPr/>
          <a:lstStyle/>
          <a:p>
            <a:fld id="{1596DCED-2495-4578-AAD0-AE6FF865D6F9}" type="slidenum">
              <a:rPr lang="fr-FR" smtClean="0"/>
              <a:t>‹N°›</a:t>
            </a:fld>
            <a:endParaRPr lang="fr-FR"/>
          </a:p>
        </p:txBody>
      </p:sp>
    </p:spTree>
    <p:extLst>
      <p:ext uri="{BB962C8B-B14F-4D97-AF65-F5344CB8AC3E}">
        <p14:creationId xmlns:p14="http://schemas.microsoft.com/office/powerpoint/2010/main" val="152973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FB294-310A-CCDA-524B-1A7AB915D93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1FA7C2F-BD14-8F76-C4C1-DADEE45AA82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B885068-0653-A3C4-371B-EEE1E5CC91D0}"/>
              </a:ext>
            </a:extLst>
          </p:cNvPr>
          <p:cNvSpPr>
            <a:spLocks noGrp="1"/>
          </p:cNvSpPr>
          <p:nvPr>
            <p:ph type="dt" sz="half" idx="10"/>
          </p:nvPr>
        </p:nvSpPr>
        <p:spPr/>
        <p:txBody>
          <a:bodyPr/>
          <a:lstStyle/>
          <a:p>
            <a:fld id="{B5AA9962-EA4C-4641-A007-BDDE4CE3A961}" type="datetime1">
              <a:rPr lang="fr-FR" smtClean="0"/>
              <a:t>06/08/2024</a:t>
            </a:fld>
            <a:endParaRPr lang="fr-FR"/>
          </a:p>
        </p:txBody>
      </p:sp>
      <p:sp>
        <p:nvSpPr>
          <p:cNvPr id="5" name="Espace réservé du pied de page 4">
            <a:extLst>
              <a:ext uri="{FF2B5EF4-FFF2-40B4-BE49-F238E27FC236}">
                <a16:creationId xmlns:a16="http://schemas.microsoft.com/office/drawing/2014/main" id="{9EF1BFCE-E3EF-7224-C514-750E1F4540CD}"/>
              </a:ext>
            </a:extLst>
          </p:cNvPr>
          <p:cNvSpPr>
            <a:spLocks noGrp="1"/>
          </p:cNvSpPr>
          <p:nvPr>
            <p:ph type="ftr" sz="quarter" idx="11"/>
          </p:nvPr>
        </p:nvSpPr>
        <p:spPr/>
        <p:txBody>
          <a:bodyPr/>
          <a:lstStyle/>
          <a:p>
            <a:r>
              <a:rPr lang="fr-FR"/>
              <a:t>2 décembre 2023 - Rencontres du réseau Migration – Paul COIFFARD</a:t>
            </a:r>
          </a:p>
        </p:txBody>
      </p:sp>
      <p:sp>
        <p:nvSpPr>
          <p:cNvPr id="6" name="Espace réservé du numéro de diapositive 5">
            <a:extLst>
              <a:ext uri="{FF2B5EF4-FFF2-40B4-BE49-F238E27FC236}">
                <a16:creationId xmlns:a16="http://schemas.microsoft.com/office/drawing/2014/main" id="{1FB6FB15-406C-9E4B-9C9B-EF25EF694657}"/>
              </a:ext>
            </a:extLst>
          </p:cNvPr>
          <p:cNvSpPr>
            <a:spLocks noGrp="1"/>
          </p:cNvSpPr>
          <p:nvPr>
            <p:ph type="sldNum" sz="quarter" idx="12"/>
          </p:nvPr>
        </p:nvSpPr>
        <p:spPr/>
        <p:txBody>
          <a:bodyPr/>
          <a:lstStyle/>
          <a:p>
            <a:fld id="{1596DCED-2495-4578-AAD0-AE6FF865D6F9}" type="slidenum">
              <a:rPr lang="fr-FR" smtClean="0"/>
              <a:t>‹N°›</a:t>
            </a:fld>
            <a:endParaRPr lang="fr-FR"/>
          </a:p>
        </p:txBody>
      </p:sp>
    </p:spTree>
    <p:extLst>
      <p:ext uri="{BB962C8B-B14F-4D97-AF65-F5344CB8AC3E}">
        <p14:creationId xmlns:p14="http://schemas.microsoft.com/office/powerpoint/2010/main" val="2100862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987F4-740B-2AB3-AAB9-E5C0A05D3C9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69951E3-4F91-577F-5841-C914A78FED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8268559-AB13-8A32-B4D1-8A7ED442A079}"/>
              </a:ext>
            </a:extLst>
          </p:cNvPr>
          <p:cNvSpPr>
            <a:spLocks noGrp="1"/>
          </p:cNvSpPr>
          <p:nvPr>
            <p:ph type="dt" sz="half" idx="10"/>
          </p:nvPr>
        </p:nvSpPr>
        <p:spPr/>
        <p:txBody>
          <a:bodyPr/>
          <a:lstStyle/>
          <a:p>
            <a:fld id="{DCF6845B-FBBB-452C-9581-E825268BB763}" type="datetime1">
              <a:rPr lang="fr-FR" smtClean="0"/>
              <a:t>06/08/2024</a:t>
            </a:fld>
            <a:endParaRPr lang="fr-FR"/>
          </a:p>
        </p:txBody>
      </p:sp>
      <p:sp>
        <p:nvSpPr>
          <p:cNvPr id="5" name="Espace réservé du pied de page 4">
            <a:extLst>
              <a:ext uri="{FF2B5EF4-FFF2-40B4-BE49-F238E27FC236}">
                <a16:creationId xmlns:a16="http://schemas.microsoft.com/office/drawing/2014/main" id="{BD9181AE-2F21-9E51-EEDE-11D6245C3E46}"/>
              </a:ext>
            </a:extLst>
          </p:cNvPr>
          <p:cNvSpPr>
            <a:spLocks noGrp="1"/>
          </p:cNvSpPr>
          <p:nvPr>
            <p:ph type="ftr" sz="quarter" idx="11"/>
          </p:nvPr>
        </p:nvSpPr>
        <p:spPr/>
        <p:txBody>
          <a:bodyPr/>
          <a:lstStyle/>
          <a:p>
            <a:r>
              <a:rPr lang="fr-FR"/>
              <a:t>2 décembre 2023 - Rencontres du réseau Migration – Paul COIFFARD</a:t>
            </a:r>
          </a:p>
        </p:txBody>
      </p:sp>
      <p:sp>
        <p:nvSpPr>
          <p:cNvPr id="6" name="Espace réservé du numéro de diapositive 5">
            <a:extLst>
              <a:ext uri="{FF2B5EF4-FFF2-40B4-BE49-F238E27FC236}">
                <a16:creationId xmlns:a16="http://schemas.microsoft.com/office/drawing/2014/main" id="{512B65E0-2886-35F8-B485-A21AF85FADF0}"/>
              </a:ext>
            </a:extLst>
          </p:cNvPr>
          <p:cNvSpPr>
            <a:spLocks noGrp="1"/>
          </p:cNvSpPr>
          <p:nvPr>
            <p:ph type="sldNum" sz="quarter" idx="12"/>
          </p:nvPr>
        </p:nvSpPr>
        <p:spPr/>
        <p:txBody>
          <a:bodyPr/>
          <a:lstStyle/>
          <a:p>
            <a:fld id="{1596DCED-2495-4578-AAD0-AE6FF865D6F9}" type="slidenum">
              <a:rPr lang="fr-FR" smtClean="0"/>
              <a:t>‹N°›</a:t>
            </a:fld>
            <a:endParaRPr lang="fr-FR"/>
          </a:p>
        </p:txBody>
      </p:sp>
    </p:spTree>
    <p:extLst>
      <p:ext uri="{BB962C8B-B14F-4D97-AF65-F5344CB8AC3E}">
        <p14:creationId xmlns:p14="http://schemas.microsoft.com/office/powerpoint/2010/main" val="1892245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086229-C15E-5B31-31B0-53BF58696EC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C4BE012-33A8-89B3-AB9F-70C003A4214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1A0CC75-5869-7319-02FA-B70EA1004B8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6DBD50A-70C1-DA2E-3665-597DBCAC3F72}"/>
              </a:ext>
            </a:extLst>
          </p:cNvPr>
          <p:cNvSpPr>
            <a:spLocks noGrp="1"/>
          </p:cNvSpPr>
          <p:nvPr>
            <p:ph type="dt" sz="half" idx="10"/>
          </p:nvPr>
        </p:nvSpPr>
        <p:spPr/>
        <p:txBody>
          <a:bodyPr/>
          <a:lstStyle/>
          <a:p>
            <a:fld id="{59AEE94D-F7B0-40B6-8725-D374899E4C1A}" type="datetime1">
              <a:rPr lang="fr-FR" smtClean="0"/>
              <a:t>06/08/2024</a:t>
            </a:fld>
            <a:endParaRPr lang="fr-FR"/>
          </a:p>
        </p:txBody>
      </p:sp>
      <p:sp>
        <p:nvSpPr>
          <p:cNvPr id="6" name="Espace réservé du pied de page 5">
            <a:extLst>
              <a:ext uri="{FF2B5EF4-FFF2-40B4-BE49-F238E27FC236}">
                <a16:creationId xmlns:a16="http://schemas.microsoft.com/office/drawing/2014/main" id="{36920132-828D-708D-1899-2CF8AF248F30}"/>
              </a:ext>
            </a:extLst>
          </p:cNvPr>
          <p:cNvSpPr>
            <a:spLocks noGrp="1"/>
          </p:cNvSpPr>
          <p:nvPr>
            <p:ph type="ftr" sz="quarter" idx="11"/>
          </p:nvPr>
        </p:nvSpPr>
        <p:spPr/>
        <p:txBody>
          <a:bodyPr/>
          <a:lstStyle/>
          <a:p>
            <a:r>
              <a:rPr lang="fr-FR"/>
              <a:t>2 décembre 2023 - Rencontres du réseau Migration – Paul COIFFARD</a:t>
            </a:r>
          </a:p>
        </p:txBody>
      </p:sp>
      <p:sp>
        <p:nvSpPr>
          <p:cNvPr id="7" name="Espace réservé du numéro de diapositive 6">
            <a:extLst>
              <a:ext uri="{FF2B5EF4-FFF2-40B4-BE49-F238E27FC236}">
                <a16:creationId xmlns:a16="http://schemas.microsoft.com/office/drawing/2014/main" id="{F3096972-E105-178A-9B37-94BEA696204A}"/>
              </a:ext>
            </a:extLst>
          </p:cNvPr>
          <p:cNvSpPr>
            <a:spLocks noGrp="1"/>
          </p:cNvSpPr>
          <p:nvPr>
            <p:ph type="sldNum" sz="quarter" idx="12"/>
          </p:nvPr>
        </p:nvSpPr>
        <p:spPr/>
        <p:txBody>
          <a:bodyPr/>
          <a:lstStyle/>
          <a:p>
            <a:fld id="{1596DCED-2495-4578-AAD0-AE6FF865D6F9}" type="slidenum">
              <a:rPr lang="fr-FR" smtClean="0"/>
              <a:t>‹N°›</a:t>
            </a:fld>
            <a:endParaRPr lang="fr-FR"/>
          </a:p>
        </p:txBody>
      </p:sp>
    </p:spTree>
    <p:extLst>
      <p:ext uri="{BB962C8B-B14F-4D97-AF65-F5344CB8AC3E}">
        <p14:creationId xmlns:p14="http://schemas.microsoft.com/office/powerpoint/2010/main" val="18309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4209E-CA04-4D04-6067-90BE31FA5A1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8C77BAB-C221-DAF1-F383-2B6D43536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77AA05E-E58D-B78F-57B8-A1CF52BC0A8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D525EF3-D085-4C6D-D93D-C5BA46A8B8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9D92C73-4A1E-D0A3-77F8-DE00C7E2FBB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7415931-CBF2-6EA6-8284-D020A535E371}"/>
              </a:ext>
            </a:extLst>
          </p:cNvPr>
          <p:cNvSpPr>
            <a:spLocks noGrp="1"/>
          </p:cNvSpPr>
          <p:nvPr>
            <p:ph type="dt" sz="half" idx="10"/>
          </p:nvPr>
        </p:nvSpPr>
        <p:spPr/>
        <p:txBody>
          <a:bodyPr/>
          <a:lstStyle/>
          <a:p>
            <a:fld id="{DFEBE5A0-BB7C-40E4-A4B9-6B045E4AC0DE}" type="datetime1">
              <a:rPr lang="fr-FR" smtClean="0"/>
              <a:t>06/08/2024</a:t>
            </a:fld>
            <a:endParaRPr lang="fr-FR"/>
          </a:p>
        </p:txBody>
      </p:sp>
      <p:sp>
        <p:nvSpPr>
          <p:cNvPr id="8" name="Espace réservé du pied de page 7">
            <a:extLst>
              <a:ext uri="{FF2B5EF4-FFF2-40B4-BE49-F238E27FC236}">
                <a16:creationId xmlns:a16="http://schemas.microsoft.com/office/drawing/2014/main" id="{5A0C1159-FDF8-8949-6BF1-386B8901D65C}"/>
              </a:ext>
            </a:extLst>
          </p:cNvPr>
          <p:cNvSpPr>
            <a:spLocks noGrp="1"/>
          </p:cNvSpPr>
          <p:nvPr>
            <p:ph type="ftr" sz="quarter" idx="11"/>
          </p:nvPr>
        </p:nvSpPr>
        <p:spPr/>
        <p:txBody>
          <a:bodyPr/>
          <a:lstStyle/>
          <a:p>
            <a:r>
              <a:rPr lang="fr-FR"/>
              <a:t>2 décembre 2023 - Rencontres du réseau Migration – Paul COIFFARD</a:t>
            </a:r>
          </a:p>
        </p:txBody>
      </p:sp>
      <p:sp>
        <p:nvSpPr>
          <p:cNvPr id="9" name="Espace réservé du numéro de diapositive 8">
            <a:extLst>
              <a:ext uri="{FF2B5EF4-FFF2-40B4-BE49-F238E27FC236}">
                <a16:creationId xmlns:a16="http://schemas.microsoft.com/office/drawing/2014/main" id="{B1988499-A1A8-AB0E-8747-20CEA46FC545}"/>
              </a:ext>
            </a:extLst>
          </p:cNvPr>
          <p:cNvSpPr>
            <a:spLocks noGrp="1"/>
          </p:cNvSpPr>
          <p:nvPr>
            <p:ph type="sldNum" sz="quarter" idx="12"/>
          </p:nvPr>
        </p:nvSpPr>
        <p:spPr/>
        <p:txBody>
          <a:bodyPr/>
          <a:lstStyle/>
          <a:p>
            <a:fld id="{1596DCED-2495-4578-AAD0-AE6FF865D6F9}" type="slidenum">
              <a:rPr lang="fr-FR" smtClean="0"/>
              <a:t>‹N°›</a:t>
            </a:fld>
            <a:endParaRPr lang="fr-FR"/>
          </a:p>
        </p:txBody>
      </p:sp>
    </p:spTree>
    <p:extLst>
      <p:ext uri="{BB962C8B-B14F-4D97-AF65-F5344CB8AC3E}">
        <p14:creationId xmlns:p14="http://schemas.microsoft.com/office/powerpoint/2010/main" val="4197587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F2A965-9F3E-CDF2-E5DF-D2A9D5F7CBB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CDFC15A-8690-B0CF-CB78-9323C78CF406}"/>
              </a:ext>
            </a:extLst>
          </p:cNvPr>
          <p:cNvSpPr>
            <a:spLocks noGrp="1"/>
          </p:cNvSpPr>
          <p:nvPr>
            <p:ph type="dt" sz="half" idx="10"/>
          </p:nvPr>
        </p:nvSpPr>
        <p:spPr/>
        <p:txBody>
          <a:bodyPr/>
          <a:lstStyle/>
          <a:p>
            <a:fld id="{223AEC96-413A-46A3-BF36-A9F495C09F89}" type="datetime1">
              <a:rPr lang="fr-FR" smtClean="0"/>
              <a:t>06/08/2024</a:t>
            </a:fld>
            <a:endParaRPr lang="fr-FR"/>
          </a:p>
        </p:txBody>
      </p:sp>
      <p:sp>
        <p:nvSpPr>
          <p:cNvPr id="4" name="Espace réservé du pied de page 3">
            <a:extLst>
              <a:ext uri="{FF2B5EF4-FFF2-40B4-BE49-F238E27FC236}">
                <a16:creationId xmlns:a16="http://schemas.microsoft.com/office/drawing/2014/main" id="{7E5CB085-8BA7-0BB0-3D7F-1D7920DAFFEE}"/>
              </a:ext>
            </a:extLst>
          </p:cNvPr>
          <p:cNvSpPr>
            <a:spLocks noGrp="1"/>
          </p:cNvSpPr>
          <p:nvPr>
            <p:ph type="ftr" sz="quarter" idx="11"/>
          </p:nvPr>
        </p:nvSpPr>
        <p:spPr/>
        <p:txBody>
          <a:bodyPr/>
          <a:lstStyle/>
          <a:p>
            <a:r>
              <a:rPr lang="fr-FR"/>
              <a:t>2 décembre 2023 - Rencontres du réseau Migration – Paul COIFFARD</a:t>
            </a:r>
          </a:p>
        </p:txBody>
      </p:sp>
      <p:sp>
        <p:nvSpPr>
          <p:cNvPr id="5" name="Espace réservé du numéro de diapositive 4">
            <a:extLst>
              <a:ext uri="{FF2B5EF4-FFF2-40B4-BE49-F238E27FC236}">
                <a16:creationId xmlns:a16="http://schemas.microsoft.com/office/drawing/2014/main" id="{524A3615-C208-5418-8A66-1D5BBD717F28}"/>
              </a:ext>
            </a:extLst>
          </p:cNvPr>
          <p:cNvSpPr>
            <a:spLocks noGrp="1"/>
          </p:cNvSpPr>
          <p:nvPr>
            <p:ph type="sldNum" sz="quarter" idx="12"/>
          </p:nvPr>
        </p:nvSpPr>
        <p:spPr/>
        <p:txBody>
          <a:bodyPr/>
          <a:lstStyle/>
          <a:p>
            <a:fld id="{1596DCED-2495-4578-AAD0-AE6FF865D6F9}" type="slidenum">
              <a:rPr lang="fr-FR" smtClean="0"/>
              <a:t>‹N°›</a:t>
            </a:fld>
            <a:endParaRPr lang="fr-FR"/>
          </a:p>
        </p:txBody>
      </p:sp>
    </p:spTree>
    <p:extLst>
      <p:ext uri="{BB962C8B-B14F-4D97-AF65-F5344CB8AC3E}">
        <p14:creationId xmlns:p14="http://schemas.microsoft.com/office/powerpoint/2010/main" val="24720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89D215C-C671-7F26-AE06-36699E33B12F}"/>
              </a:ext>
            </a:extLst>
          </p:cNvPr>
          <p:cNvSpPr>
            <a:spLocks noGrp="1"/>
          </p:cNvSpPr>
          <p:nvPr>
            <p:ph type="dt" sz="half" idx="10"/>
          </p:nvPr>
        </p:nvSpPr>
        <p:spPr/>
        <p:txBody>
          <a:bodyPr/>
          <a:lstStyle/>
          <a:p>
            <a:fld id="{460748E2-B2CD-487B-AD93-2CE825BBCE23}" type="datetime1">
              <a:rPr lang="fr-FR" smtClean="0"/>
              <a:t>06/08/2024</a:t>
            </a:fld>
            <a:endParaRPr lang="fr-FR"/>
          </a:p>
        </p:txBody>
      </p:sp>
      <p:sp>
        <p:nvSpPr>
          <p:cNvPr id="3" name="Espace réservé du pied de page 2">
            <a:extLst>
              <a:ext uri="{FF2B5EF4-FFF2-40B4-BE49-F238E27FC236}">
                <a16:creationId xmlns:a16="http://schemas.microsoft.com/office/drawing/2014/main" id="{B63A6E8B-F1F4-AEA4-E5E3-869682F3E00F}"/>
              </a:ext>
            </a:extLst>
          </p:cNvPr>
          <p:cNvSpPr>
            <a:spLocks noGrp="1"/>
          </p:cNvSpPr>
          <p:nvPr>
            <p:ph type="ftr" sz="quarter" idx="11"/>
          </p:nvPr>
        </p:nvSpPr>
        <p:spPr/>
        <p:txBody>
          <a:bodyPr/>
          <a:lstStyle/>
          <a:p>
            <a:r>
              <a:rPr lang="fr-FR"/>
              <a:t>2 décembre 2023 - Rencontres du réseau Migration – Paul COIFFARD</a:t>
            </a:r>
          </a:p>
        </p:txBody>
      </p:sp>
      <p:sp>
        <p:nvSpPr>
          <p:cNvPr id="4" name="Espace réservé du numéro de diapositive 3">
            <a:extLst>
              <a:ext uri="{FF2B5EF4-FFF2-40B4-BE49-F238E27FC236}">
                <a16:creationId xmlns:a16="http://schemas.microsoft.com/office/drawing/2014/main" id="{06FF6863-2AC2-FF15-64E5-5EEE02709503}"/>
              </a:ext>
            </a:extLst>
          </p:cNvPr>
          <p:cNvSpPr>
            <a:spLocks noGrp="1"/>
          </p:cNvSpPr>
          <p:nvPr>
            <p:ph type="sldNum" sz="quarter" idx="12"/>
          </p:nvPr>
        </p:nvSpPr>
        <p:spPr/>
        <p:txBody>
          <a:bodyPr/>
          <a:lstStyle/>
          <a:p>
            <a:fld id="{1596DCED-2495-4578-AAD0-AE6FF865D6F9}" type="slidenum">
              <a:rPr lang="fr-FR" smtClean="0"/>
              <a:t>‹N°›</a:t>
            </a:fld>
            <a:endParaRPr lang="fr-FR"/>
          </a:p>
        </p:txBody>
      </p:sp>
    </p:spTree>
    <p:extLst>
      <p:ext uri="{BB962C8B-B14F-4D97-AF65-F5344CB8AC3E}">
        <p14:creationId xmlns:p14="http://schemas.microsoft.com/office/powerpoint/2010/main" val="38954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DA19AA-93AA-FB8E-A0EE-FD84E896D23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5608660-E860-E37D-72F7-3F89923357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8B81A47-B9DB-6D76-F9A9-EF573BFC3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9A91588-DE70-ECB7-26F7-ADB2C5BFE69E}"/>
              </a:ext>
            </a:extLst>
          </p:cNvPr>
          <p:cNvSpPr>
            <a:spLocks noGrp="1"/>
          </p:cNvSpPr>
          <p:nvPr>
            <p:ph type="dt" sz="half" idx="10"/>
          </p:nvPr>
        </p:nvSpPr>
        <p:spPr/>
        <p:txBody>
          <a:bodyPr/>
          <a:lstStyle/>
          <a:p>
            <a:fld id="{A3CDE204-F5A6-4F73-9E6A-806A56A6F493}" type="datetime1">
              <a:rPr lang="fr-FR" smtClean="0"/>
              <a:t>06/08/2024</a:t>
            </a:fld>
            <a:endParaRPr lang="fr-FR"/>
          </a:p>
        </p:txBody>
      </p:sp>
      <p:sp>
        <p:nvSpPr>
          <p:cNvPr id="6" name="Espace réservé du pied de page 5">
            <a:extLst>
              <a:ext uri="{FF2B5EF4-FFF2-40B4-BE49-F238E27FC236}">
                <a16:creationId xmlns:a16="http://schemas.microsoft.com/office/drawing/2014/main" id="{A31A5369-5D1A-259E-65B0-563B5130E749}"/>
              </a:ext>
            </a:extLst>
          </p:cNvPr>
          <p:cNvSpPr>
            <a:spLocks noGrp="1"/>
          </p:cNvSpPr>
          <p:nvPr>
            <p:ph type="ftr" sz="quarter" idx="11"/>
          </p:nvPr>
        </p:nvSpPr>
        <p:spPr/>
        <p:txBody>
          <a:bodyPr/>
          <a:lstStyle/>
          <a:p>
            <a:r>
              <a:rPr lang="fr-FR"/>
              <a:t>2 décembre 2023 - Rencontres du réseau Migration – Paul COIFFARD</a:t>
            </a:r>
          </a:p>
        </p:txBody>
      </p:sp>
      <p:sp>
        <p:nvSpPr>
          <p:cNvPr id="7" name="Espace réservé du numéro de diapositive 6">
            <a:extLst>
              <a:ext uri="{FF2B5EF4-FFF2-40B4-BE49-F238E27FC236}">
                <a16:creationId xmlns:a16="http://schemas.microsoft.com/office/drawing/2014/main" id="{ECB61782-B983-2763-F0F1-6E5F54B7D069}"/>
              </a:ext>
            </a:extLst>
          </p:cNvPr>
          <p:cNvSpPr>
            <a:spLocks noGrp="1"/>
          </p:cNvSpPr>
          <p:nvPr>
            <p:ph type="sldNum" sz="quarter" idx="12"/>
          </p:nvPr>
        </p:nvSpPr>
        <p:spPr/>
        <p:txBody>
          <a:bodyPr/>
          <a:lstStyle/>
          <a:p>
            <a:fld id="{1596DCED-2495-4578-AAD0-AE6FF865D6F9}" type="slidenum">
              <a:rPr lang="fr-FR" smtClean="0"/>
              <a:t>‹N°›</a:t>
            </a:fld>
            <a:endParaRPr lang="fr-FR"/>
          </a:p>
        </p:txBody>
      </p:sp>
    </p:spTree>
    <p:extLst>
      <p:ext uri="{BB962C8B-B14F-4D97-AF65-F5344CB8AC3E}">
        <p14:creationId xmlns:p14="http://schemas.microsoft.com/office/powerpoint/2010/main" val="306732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166DE6-FAC7-9FE9-09AB-9B1B28E4BEA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645D4F5-B8BB-E1F6-6234-729F2F29E7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DF4F8AF-ECA5-123D-BB8E-13FF3B40B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3887D0B-A269-D200-5C46-8437515FFF9A}"/>
              </a:ext>
            </a:extLst>
          </p:cNvPr>
          <p:cNvSpPr>
            <a:spLocks noGrp="1"/>
          </p:cNvSpPr>
          <p:nvPr>
            <p:ph type="dt" sz="half" idx="10"/>
          </p:nvPr>
        </p:nvSpPr>
        <p:spPr/>
        <p:txBody>
          <a:bodyPr/>
          <a:lstStyle/>
          <a:p>
            <a:fld id="{AEF9462F-48C9-4AEE-9D0A-D6B2D9F2688B}" type="datetime1">
              <a:rPr lang="fr-FR" smtClean="0"/>
              <a:t>06/08/2024</a:t>
            </a:fld>
            <a:endParaRPr lang="fr-FR"/>
          </a:p>
        </p:txBody>
      </p:sp>
      <p:sp>
        <p:nvSpPr>
          <p:cNvPr id="6" name="Espace réservé du pied de page 5">
            <a:extLst>
              <a:ext uri="{FF2B5EF4-FFF2-40B4-BE49-F238E27FC236}">
                <a16:creationId xmlns:a16="http://schemas.microsoft.com/office/drawing/2014/main" id="{E6E1DE27-A1B8-60C7-35E6-CD92C29E2D1B}"/>
              </a:ext>
            </a:extLst>
          </p:cNvPr>
          <p:cNvSpPr>
            <a:spLocks noGrp="1"/>
          </p:cNvSpPr>
          <p:nvPr>
            <p:ph type="ftr" sz="quarter" idx="11"/>
          </p:nvPr>
        </p:nvSpPr>
        <p:spPr/>
        <p:txBody>
          <a:bodyPr/>
          <a:lstStyle/>
          <a:p>
            <a:r>
              <a:rPr lang="fr-FR"/>
              <a:t>2 décembre 2023 - Rencontres du réseau Migration – Paul COIFFARD</a:t>
            </a:r>
          </a:p>
        </p:txBody>
      </p:sp>
      <p:sp>
        <p:nvSpPr>
          <p:cNvPr id="7" name="Espace réservé du numéro de diapositive 6">
            <a:extLst>
              <a:ext uri="{FF2B5EF4-FFF2-40B4-BE49-F238E27FC236}">
                <a16:creationId xmlns:a16="http://schemas.microsoft.com/office/drawing/2014/main" id="{E4BED4F3-DBCA-DAA3-DF65-4FD75E261F30}"/>
              </a:ext>
            </a:extLst>
          </p:cNvPr>
          <p:cNvSpPr>
            <a:spLocks noGrp="1"/>
          </p:cNvSpPr>
          <p:nvPr>
            <p:ph type="sldNum" sz="quarter" idx="12"/>
          </p:nvPr>
        </p:nvSpPr>
        <p:spPr/>
        <p:txBody>
          <a:bodyPr/>
          <a:lstStyle/>
          <a:p>
            <a:fld id="{1596DCED-2495-4578-AAD0-AE6FF865D6F9}" type="slidenum">
              <a:rPr lang="fr-FR" smtClean="0"/>
              <a:t>‹N°›</a:t>
            </a:fld>
            <a:endParaRPr lang="fr-FR"/>
          </a:p>
        </p:txBody>
      </p:sp>
    </p:spTree>
    <p:extLst>
      <p:ext uri="{BB962C8B-B14F-4D97-AF65-F5344CB8AC3E}">
        <p14:creationId xmlns:p14="http://schemas.microsoft.com/office/powerpoint/2010/main" val="2920845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86AFD74-1FC6-48E1-3BD1-08A0E14B13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25F63CF-24B8-45E6-D56E-55C7A3532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FD7B83E-83D9-EE88-B60B-5C60E58641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94DFB-801C-409E-9376-8589F8034D3A}" type="datetime1">
              <a:rPr lang="fr-FR" smtClean="0"/>
              <a:t>06/08/2024</a:t>
            </a:fld>
            <a:endParaRPr lang="fr-FR"/>
          </a:p>
        </p:txBody>
      </p:sp>
      <p:sp>
        <p:nvSpPr>
          <p:cNvPr id="5" name="Espace réservé du pied de page 4">
            <a:extLst>
              <a:ext uri="{FF2B5EF4-FFF2-40B4-BE49-F238E27FC236}">
                <a16:creationId xmlns:a16="http://schemas.microsoft.com/office/drawing/2014/main" id="{CE5DD152-C034-11FF-F360-F331413BD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2 décembre 2023 - Rencontres du réseau Migration – Paul COIFFARD</a:t>
            </a:r>
          </a:p>
        </p:txBody>
      </p:sp>
      <p:sp>
        <p:nvSpPr>
          <p:cNvPr id="6" name="Espace réservé du numéro de diapositive 5">
            <a:extLst>
              <a:ext uri="{FF2B5EF4-FFF2-40B4-BE49-F238E27FC236}">
                <a16:creationId xmlns:a16="http://schemas.microsoft.com/office/drawing/2014/main" id="{A5DAA043-8786-9416-C0B8-0ADA2A9CF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6DCED-2495-4578-AAD0-AE6FF865D6F9}" type="slidenum">
              <a:rPr lang="fr-FR" smtClean="0"/>
              <a:t>‹N°›</a:t>
            </a:fld>
            <a:endParaRPr lang="fr-FR"/>
          </a:p>
        </p:txBody>
      </p:sp>
    </p:spTree>
    <p:extLst>
      <p:ext uri="{BB962C8B-B14F-4D97-AF65-F5344CB8AC3E}">
        <p14:creationId xmlns:p14="http://schemas.microsoft.com/office/powerpoint/2010/main" val="3829763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0.wav"/><Relationship Id="rId7" Type="http://schemas.openxmlformats.org/officeDocument/2006/relationships/slideLayout" Target="../slideLayouts/slideLayout1.xml"/><Relationship Id="rId12" Type="http://schemas.openxmlformats.org/officeDocument/2006/relationships/image" Target="../media/image11.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audio" Target="../media/media11.wav"/><Relationship Id="rId11" Type="http://schemas.openxmlformats.org/officeDocument/2006/relationships/image" Target="../media/image23.png"/><Relationship Id="rId5" Type="http://schemas.microsoft.com/office/2007/relationships/media" Target="../media/media11.wav"/><Relationship Id="rId10" Type="http://schemas.openxmlformats.org/officeDocument/2006/relationships/image" Target="../media/image22.png"/><Relationship Id="rId4" Type="http://schemas.openxmlformats.org/officeDocument/2006/relationships/audio" Target="../media/media10.wav"/><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13.wav"/><Relationship Id="rId7" Type="http://schemas.microsoft.com/office/2007/relationships/hdphoto" Target="../media/hdphoto2.wdp"/><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2.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26.png"/><Relationship Id="rId4" Type="http://schemas.openxmlformats.org/officeDocument/2006/relationships/audio" Target="../media/media13.wav"/><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0.mp3"/><Relationship Id="rId7" Type="http://schemas.openxmlformats.org/officeDocument/2006/relationships/slideLayout" Target="../slideLayouts/slideLayout1.xml"/><Relationship Id="rId12" Type="http://schemas.openxmlformats.org/officeDocument/2006/relationships/image" Target="../media/image36.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audio" Target="../media/media21.mp3"/><Relationship Id="rId11" Type="http://schemas.openxmlformats.org/officeDocument/2006/relationships/image" Target="../media/image11.png"/><Relationship Id="rId5" Type="http://schemas.microsoft.com/office/2007/relationships/media" Target="../media/media21.mp3"/><Relationship Id="rId10" Type="http://schemas.openxmlformats.org/officeDocument/2006/relationships/image" Target="../media/image35.png"/><Relationship Id="rId4" Type="http://schemas.openxmlformats.org/officeDocument/2006/relationships/audio" Target="../media/media20.mp3"/><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23.mp3"/><Relationship Id="rId7" Type="http://schemas.microsoft.com/office/2007/relationships/hdphoto" Target="../media/hdphoto2.wdp"/><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2.png"/><Relationship Id="rId5" Type="http://schemas.openxmlformats.org/officeDocument/2006/relationships/slideLayout" Target="../slideLayouts/slideLayout1.xml"/><Relationship Id="rId10" Type="http://schemas.openxmlformats.org/officeDocument/2006/relationships/image" Target="../media/image38.png"/><Relationship Id="rId4" Type="http://schemas.openxmlformats.org/officeDocument/2006/relationships/audio" Target="../media/media23.mp3"/><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png"/><Relationship Id="rId5" Type="http://schemas.openxmlformats.org/officeDocument/2006/relationships/image" Target="../media/image43.png"/><Relationship Id="rId10" Type="http://schemas.openxmlformats.org/officeDocument/2006/relationships/image" Target="../media/image8.jpeg"/><Relationship Id="rId4" Type="http://schemas.openxmlformats.org/officeDocument/2006/relationships/image" Target="../media/image42.jpe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dx.doi.org/10.51812/of.133900" TargetMode="External"/><Relationship Id="rId5" Type="http://schemas.openxmlformats.org/officeDocument/2006/relationships/image" Target="../media/image1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3.wav"/><Relationship Id="rId7" Type="http://schemas.openxmlformats.org/officeDocument/2006/relationships/image" Target="../media/image1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3.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wav"/><Relationship Id="rId7" Type="http://schemas.microsoft.com/office/2007/relationships/hdphoto" Target="../media/hdphoto2.wdp"/><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2.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wav"/><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6.wav"/><Relationship Id="rId7" Type="http://schemas.microsoft.com/office/2007/relationships/hdphoto" Target="../media/hdphoto2.wdp"/><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2.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6.wav"/><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8.wav"/><Relationship Id="rId7" Type="http://schemas.microsoft.com/office/2007/relationships/hdphoto" Target="../media/hdphoto2.wdp"/><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2.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8.wav"/><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11" descr="Une image contenant Graphique, créativité, art&#10;&#10;Description générée automatiquement">
            <a:extLst>
              <a:ext uri="{FF2B5EF4-FFF2-40B4-BE49-F238E27FC236}">
                <a16:creationId xmlns:a16="http://schemas.microsoft.com/office/drawing/2014/main" id="{DBF12DDC-98DF-A759-E1E9-C6775C8BF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04" y="4423232"/>
            <a:ext cx="1093009" cy="1093009"/>
          </a:xfrm>
          <a:prstGeom prst="rect">
            <a:avLst/>
          </a:prstGeom>
        </p:spPr>
      </p:pic>
      <p:sp>
        <p:nvSpPr>
          <p:cNvPr id="38" name="Freeform: Shape 3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ZoneTexte 13">
            <a:extLst>
              <a:ext uri="{FF2B5EF4-FFF2-40B4-BE49-F238E27FC236}">
                <a16:creationId xmlns:a16="http://schemas.microsoft.com/office/drawing/2014/main" id="{A9CAA305-FF29-B584-4D96-5474F6EA7B95}"/>
              </a:ext>
            </a:extLst>
          </p:cNvPr>
          <p:cNvSpPr txBox="1"/>
          <p:nvPr/>
        </p:nvSpPr>
        <p:spPr>
          <a:xfrm>
            <a:off x="58091" y="3851671"/>
            <a:ext cx="3942620" cy="461665"/>
          </a:xfrm>
          <a:prstGeom prst="rect">
            <a:avLst/>
          </a:prstGeom>
          <a:noFill/>
        </p:spPr>
        <p:txBody>
          <a:bodyPr wrap="square">
            <a:spAutoFit/>
          </a:bodyPr>
          <a:lstStyle/>
          <a:p>
            <a:r>
              <a:rPr lang="fr-FR" sz="2400" dirty="0">
                <a:solidFill>
                  <a:srgbClr val="FFDD89"/>
                </a:solidFill>
                <a:latin typeface="LPO" pitchFamily="50" charset="0"/>
              </a:rPr>
              <a:t>Programme Vol de Nuit</a:t>
            </a:r>
          </a:p>
        </p:txBody>
      </p:sp>
      <p:pic>
        <p:nvPicPr>
          <p:cNvPr id="17" name="Image 16" descr="Une image contenant oiseau, clipart, dessin humoristique&#10;&#10;Description générée automatiquement">
            <a:extLst>
              <a:ext uri="{FF2B5EF4-FFF2-40B4-BE49-F238E27FC236}">
                <a16:creationId xmlns:a16="http://schemas.microsoft.com/office/drawing/2014/main" id="{717EDF4F-0E79-8C41-2190-D5896B6387BF}"/>
              </a:ext>
            </a:extLst>
          </p:cNvPr>
          <p:cNvPicPr>
            <a:picLocks noChangeAspect="1"/>
          </p:cNvPicPr>
          <p:nvPr/>
        </p:nvPicPr>
        <p:blipFill rotWithShape="1">
          <a:blip r:embed="rId5">
            <a:extLst>
              <a:ext uri="{28A0092B-C50C-407E-A947-70E740481C1C}">
                <a14:useLocalDpi xmlns:a14="http://schemas.microsoft.com/office/drawing/2010/main" val="0"/>
              </a:ext>
            </a:extLst>
          </a:blip>
          <a:srcRect l="13713" t="-382" r="12798" b="11999"/>
          <a:stretch/>
        </p:blipFill>
        <p:spPr>
          <a:xfrm>
            <a:off x="247265" y="5594247"/>
            <a:ext cx="840757" cy="1100022"/>
          </a:xfrm>
          <a:prstGeom prst="rect">
            <a:avLst/>
          </a:prstGeom>
        </p:spPr>
      </p:pic>
      <p:pic>
        <p:nvPicPr>
          <p:cNvPr id="18" name="Picture 2">
            <a:extLst>
              <a:ext uri="{FF2B5EF4-FFF2-40B4-BE49-F238E27FC236}">
                <a16:creationId xmlns:a16="http://schemas.microsoft.com/office/drawing/2014/main" id="{158CC0A9-C233-F08A-11BB-BF41AD20B5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1888" y="5825808"/>
            <a:ext cx="718235" cy="837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21C4A032-7831-A9B2-1879-6E148F1D98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1400" y="5756896"/>
            <a:ext cx="1019625" cy="10196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88E66015-254F-4920-3A84-A8A8A0378F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2606" y="5791640"/>
            <a:ext cx="990312" cy="9903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undefined">
            <a:extLst>
              <a:ext uri="{FF2B5EF4-FFF2-40B4-BE49-F238E27FC236}">
                <a16:creationId xmlns:a16="http://schemas.microsoft.com/office/drawing/2014/main" id="{413090EA-1A51-07C6-3ED1-BC89A8F26B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5992" y="5929121"/>
            <a:ext cx="990312" cy="823988"/>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descr="Une image contenant Police, logo, texte, Graphique&#10;&#10;Description générée automatiquement">
            <a:extLst>
              <a:ext uri="{FF2B5EF4-FFF2-40B4-BE49-F238E27FC236}">
                <a16:creationId xmlns:a16="http://schemas.microsoft.com/office/drawing/2014/main" id="{885876DD-DA57-84FA-02E5-4238D42AA3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73945" y="5915170"/>
            <a:ext cx="1595510" cy="829665"/>
          </a:xfrm>
          <a:prstGeom prst="rect">
            <a:avLst/>
          </a:prstGeom>
        </p:spPr>
      </p:pic>
      <p:pic>
        <p:nvPicPr>
          <p:cNvPr id="1026" name="Picture 2" descr="Dossier de presse - Création de l'Office français de la ...">
            <a:extLst>
              <a:ext uri="{FF2B5EF4-FFF2-40B4-BE49-F238E27FC236}">
                <a16:creationId xmlns:a16="http://schemas.microsoft.com/office/drawing/2014/main" id="{F24A1CC7-63AE-2B98-709C-0FF7881780E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7665" r="17469"/>
          <a:stretch/>
        </p:blipFill>
        <p:spPr bwMode="auto">
          <a:xfrm>
            <a:off x="2030294" y="5825808"/>
            <a:ext cx="751106" cy="868461"/>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pied de page 19">
            <a:extLst>
              <a:ext uri="{FF2B5EF4-FFF2-40B4-BE49-F238E27FC236}">
                <a16:creationId xmlns:a16="http://schemas.microsoft.com/office/drawing/2014/main" id="{6E561321-CA49-1A80-B383-22F746605E8E}"/>
              </a:ext>
            </a:extLst>
          </p:cNvPr>
          <p:cNvSpPr txBox="1">
            <a:spLocks/>
          </p:cNvSpPr>
          <p:nvPr/>
        </p:nvSpPr>
        <p:spPr>
          <a:xfrm>
            <a:off x="10123126" y="4040858"/>
            <a:ext cx="2440852"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900">
                <a:solidFill>
                  <a:schemeClr val="bg2">
                    <a:lumMod val="90000"/>
                  </a:schemeClr>
                </a:solidFill>
                <a:latin typeface="LPO" pitchFamily="50" charset="0"/>
              </a:rPr>
              <a:t>Illustrations : François Desbordes</a:t>
            </a:r>
          </a:p>
        </p:txBody>
      </p:sp>
      <p:pic>
        <p:nvPicPr>
          <p:cNvPr id="13" name="Image 12" descr="Une image contenant oiseau, oscines, bec, moineau&#10;&#10;Description générée automatiquement">
            <a:extLst>
              <a:ext uri="{FF2B5EF4-FFF2-40B4-BE49-F238E27FC236}">
                <a16:creationId xmlns:a16="http://schemas.microsoft.com/office/drawing/2014/main" id="{E21A9EB6-FED1-A951-2F48-818295285F4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45293" b="80162" l="60034" r="95547">
                        <a14:foregroundMark x1="68038" y1="78828" x2="68038" y2="78828"/>
                        <a14:foregroundMark x1="69673" y1="46586" x2="69560" y2="47354"/>
                        <a14:foregroundMark x1="90304" y1="57172" x2="89121" y2="57172"/>
                        <a14:foregroundMark x1="94194" y1="56323" x2="85287" y2="57980"/>
                        <a14:foregroundMark x1="91883" y1="56727" x2="84386" y2="57697"/>
                        <a14:foregroundMark x1="91545" y1="56606" x2="90417" y2="56808"/>
                        <a14:foregroundMark x1="92334" y1="56525" x2="92334" y2="56525"/>
                        <a14:foregroundMark x1="95434" y1="63192" x2="95434" y2="63192"/>
                        <a14:foregroundMark x1="71421" y1="45899" x2="71421" y2="46667"/>
                        <a14:foregroundMark x1="69166" y1="45616" x2="69166" y2="45616"/>
                        <a14:foregroundMark x1="60372" y1="59394" x2="60090" y2="59313"/>
                        <a14:foregroundMark x1="70068" y1="79596" x2="70068" y2="79596"/>
                        <a14:foregroundMark x1="67644" y1="79879" x2="67644" y2="79879"/>
                        <a14:foregroundMark x1="69955" y1="80202" x2="69955" y2="80202"/>
                        <a14:foregroundMark x1="67362" y1="78141" x2="67362" y2="78141"/>
                        <a14:foregroundMark x1="71195" y1="45293" x2="71195" y2="45293"/>
                        <a14:foregroundMark x1="69109" y1="47838" x2="68320" y2="51232"/>
                        <a14:foregroundMark x1="68997" y1="46949" x2="67756" y2="51030"/>
                        <a14:foregroundMark x1="60203" y1="59394" x2="60203" y2="59394"/>
                        <a14:backgroundMark x1="71139" y1="79596" x2="71139" y2="79596"/>
                        <a14:backgroundMark x1="69109" y1="79596" x2="69109" y2="79596"/>
                        <a14:backgroundMark x1="60034" y1="59232" x2="60034" y2="59232"/>
                        <a14:backgroundMark x1="60090" y1="59273" x2="60090" y2="59273"/>
                        <a14:backgroundMark x1="60203" y1="59273" x2="60203" y2="59273"/>
                      </a14:backgroundRemoval>
                    </a14:imgEffect>
                  </a14:imgLayer>
                </a14:imgProps>
              </a:ext>
              <a:ext uri="{28A0092B-C50C-407E-A947-70E740481C1C}">
                <a14:useLocalDpi xmlns:a14="http://schemas.microsoft.com/office/drawing/2010/main" val="0"/>
              </a:ext>
            </a:extLst>
          </a:blip>
          <a:srcRect l="56251" t="43961" b="18428"/>
          <a:stretch/>
        </p:blipFill>
        <p:spPr>
          <a:xfrm>
            <a:off x="9607259" y="296818"/>
            <a:ext cx="1793558" cy="2151552"/>
          </a:xfrm>
          <a:prstGeom prst="rect">
            <a:avLst/>
          </a:prstGeom>
        </p:spPr>
      </p:pic>
      <p:pic>
        <p:nvPicPr>
          <p:cNvPr id="16" name="Image 15" descr="Une image contenant oiseau, oscines, bec, moineau&#10;&#10;Description générée automatiquement">
            <a:extLst>
              <a:ext uri="{FF2B5EF4-FFF2-40B4-BE49-F238E27FC236}">
                <a16:creationId xmlns:a16="http://schemas.microsoft.com/office/drawing/2014/main" id="{378DAC7F-B126-D75D-7AE7-E6E84A036AD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54667" b="93899" l="11218" r="78805">
                        <a14:foregroundMark x1="11218" y1="58909" x2="11218" y2="58909"/>
                        <a14:foregroundMark x1="76381" y1="93333" x2="76381" y2="93333"/>
                        <a14:foregroundMark x1="38388" y1="93899" x2="38388" y2="93899"/>
                        <a14:foregroundMark x1="33145" y1="93899" x2="33145" y2="93899"/>
                        <a14:foregroundMark x1="75141" y1="91798" x2="75141" y2="91798"/>
                        <a14:foregroundMark x1="74464" y1="91475" x2="74464" y2="91475"/>
                        <a14:foregroundMark x1="74239" y1="91717" x2="72266" y2="90788"/>
                        <a14:foregroundMark x1="74972" y1="91960" x2="73168" y2="91273"/>
                        <a14:foregroundMark x1="78579" y1="93657" x2="78579" y2="93657"/>
                        <a14:foregroundMark x1="78805" y1="93616" x2="78805" y2="93616"/>
                        <a14:foregroundMark x1="60598" y1="83556" x2="57046" y2="81818"/>
                        <a14:foregroundMark x1="74690" y1="92202" x2="73112" y2="91192"/>
                        <a14:foregroundMark x1="75479" y1="92040" x2="74239" y2="91354"/>
                        <a14:foregroundMark x1="73619" y1="91030" x2="73619" y2="91030"/>
                        <a14:foregroundMark x1="21759" y1="90384" x2="21759" y2="90384"/>
                        <a14:foregroundMark x1="20913" y1="89980" x2="20913" y2="89980"/>
                        <a14:foregroundMark x1="20519" y1="89657" x2="20519" y2="89657"/>
                        <a14:backgroundMark x1="14036" y1="80848" x2="14036" y2="80848"/>
                        <a14:backgroundMark x1="23844" y1="89212" x2="23844" y2="89212"/>
                        <a14:backgroundMark x1="23506" y1="88566" x2="23506" y2="88566"/>
                      </a14:backgroundRemoval>
                    </a14:imgEffect>
                  </a14:imgLayer>
                </a14:imgProps>
              </a:ext>
              <a:ext uri="{28A0092B-C50C-407E-A947-70E740481C1C}">
                <a14:useLocalDpi xmlns:a14="http://schemas.microsoft.com/office/drawing/2010/main" val="0"/>
              </a:ext>
            </a:extLst>
          </a:blip>
          <a:srcRect l="4695" t="50000" r="16279" b="2832"/>
          <a:stretch/>
        </p:blipFill>
        <p:spPr>
          <a:xfrm>
            <a:off x="7742368" y="432696"/>
            <a:ext cx="1983511" cy="1651930"/>
          </a:xfrm>
          <a:prstGeom prst="rect">
            <a:avLst/>
          </a:prstGeom>
        </p:spPr>
      </p:pic>
      <p:sp>
        <p:nvSpPr>
          <p:cNvPr id="5" name="Titre 1">
            <a:extLst>
              <a:ext uri="{FF2B5EF4-FFF2-40B4-BE49-F238E27FC236}">
                <a16:creationId xmlns:a16="http://schemas.microsoft.com/office/drawing/2014/main" id="{A1429321-BDF2-F50A-921F-DDCF4FEB4F3F}"/>
              </a:ext>
            </a:extLst>
          </p:cNvPr>
          <p:cNvSpPr txBox="1">
            <a:spLocks/>
          </p:cNvSpPr>
          <p:nvPr/>
        </p:nvSpPr>
        <p:spPr>
          <a:xfrm>
            <a:off x="455520" y="933301"/>
            <a:ext cx="11614345" cy="21487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b="1" dirty="0">
                <a:solidFill>
                  <a:srgbClr val="FFDD89"/>
                </a:solidFill>
                <a:latin typeface="LPO" pitchFamily="50" charset="0"/>
              </a:rPr>
              <a:t>Formation n°3 :</a:t>
            </a:r>
          </a:p>
          <a:p>
            <a:pPr algn="l"/>
            <a:r>
              <a:rPr lang="fr-FR" sz="4000" b="1" dirty="0">
                <a:solidFill>
                  <a:srgbClr val="FFDD89"/>
                </a:solidFill>
                <a:latin typeface="LPO" pitchFamily="50" charset="0"/>
              </a:rPr>
              <a:t>Les cris de vol nocturnes du Bruant ortolan</a:t>
            </a:r>
          </a:p>
        </p:txBody>
      </p:sp>
      <p:sp>
        <p:nvSpPr>
          <p:cNvPr id="3" name="Sous-titre 2">
            <a:extLst>
              <a:ext uri="{FF2B5EF4-FFF2-40B4-BE49-F238E27FC236}">
                <a16:creationId xmlns:a16="http://schemas.microsoft.com/office/drawing/2014/main" id="{68662B98-F17C-ECDC-413E-29A19AEC0D84}"/>
              </a:ext>
            </a:extLst>
          </p:cNvPr>
          <p:cNvSpPr>
            <a:spLocks noGrp="1"/>
          </p:cNvSpPr>
          <p:nvPr>
            <p:ph type="subTitle" idx="1"/>
          </p:nvPr>
        </p:nvSpPr>
        <p:spPr>
          <a:xfrm>
            <a:off x="4409038" y="4328312"/>
            <a:ext cx="7762971" cy="1458258"/>
          </a:xfrm>
        </p:spPr>
        <p:txBody>
          <a:bodyPr anchor="ctr">
            <a:normAutofit/>
          </a:bodyPr>
          <a:lstStyle/>
          <a:p>
            <a:pPr algn="r"/>
            <a:r>
              <a:rPr lang="fr-FR" sz="2800" b="1" i="0" u="none" strike="noStrike" baseline="0">
                <a:solidFill>
                  <a:schemeClr val="accent1">
                    <a:lumMod val="50000"/>
                  </a:schemeClr>
                </a:solidFill>
                <a:latin typeface="LPO" pitchFamily="50" charset="0"/>
              </a:rPr>
              <a:t>Stanislas Wroza </a:t>
            </a:r>
            <a:r>
              <a:rPr lang="fr-FR" sz="2800" b="1">
                <a:solidFill>
                  <a:schemeClr val="accent1">
                    <a:lumMod val="50000"/>
                  </a:schemeClr>
                </a:solidFill>
                <a:latin typeface="LPO" pitchFamily="50" charset="0"/>
              </a:rPr>
              <a:t>&amp; </a:t>
            </a:r>
            <a:r>
              <a:rPr lang="fr-FR" sz="2800" b="1" i="0" u="none" strike="noStrike" baseline="0">
                <a:solidFill>
                  <a:schemeClr val="accent1">
                    <a:lumMod val="50000"/>
                  </a:schemeClr>
                </a:solidFill>
                <a:latin typeface="LPO" pitchFamily="50" charset="0"/>
              </a:rPr>
              <a:t>Paul Coiffard</a:t>
            </a:r>
          </a:p>
          <a:p>
            <a:pPr algn="r"/>
            <a:r>
              <a:rPr lang="fr-FR" sz="2800" b="1">
                <a:solidFill>
                  <a:schemeClr val="accent1">
                    <a:lumMod val="50000"/>
                  </a:schemeClr>
                </a:solidFill>
                <a:latin typeface="LPO" pitchFamily="50" charset="0"/>
              </a:rPr>
              <a:t>1</a:t>
            </a:r>
            <a:r>
              <a:rPr lang="fr-FR" sz="2800" b="1" baseline="30000">
                <a:solidFill>
                  <a:schemeClr val="accent1">
                    <a:lumMod val="50000"/>
                  </a:schemeClr>
                </a:solidFill>
                <a:latin typeface="LPO" pitchFamily="50" charset="0"/>
              </a:rPr>
              <a:t>er</a:t>
            </a:r>
            <a:r>
              <a:rPr lang="fr-FR" sz="2800" b="1">
                <a:solidFill>
                  <a:schemeClr val="accent1">
                    <a:lumMod val="50000"/>
                  </a:schemeClr>
                </a:solidFill>
                <a:latin typeface="LPO" pitchFamily="50" charset="0"/>
              </a:rPr>
              <a:t> aout 2024</a:t>
            </a:r>
          </a:p>
        </p:txBody>
      </p:sp>
      <p:pic>
        <p:nvPicPr>
          <p:cNvPr id="2" name="XC633518 - Bruant ortolan - Emberiza hortulana Plik Ju">
            <a:hlinkClick r:id="" action="ppaction://media"/>
            <a:extLst>
              <a:ext uri="{FF2B5EF4-FFF2-40B4-BE49-F238E27FC236}">
                <a16:creationId xmlns:a16="http://schemas.microsoft.com/office/drawing/2014/main" id="{313B3E38-EED1-DFBF-4555-FA06F41B4BC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324868" y="5915170"/>
            <a:ext cx="609600" cy="609600"/>
          </a:xfrm>
          <a:prstGeom prst="rect">
            <a:avLst/>
          </a:prstGeom>
        </p:spPr>
      </p:pic>
    </p:spTree>
    <p:extLst>
      <p:ext uri="{BB962C8B-B14F-4D97-AF65-F5344CB8AC3E}">
        <p14:creationId xmlns:p14="http://schemas.microsoft.com/office/powerpoint/2010/main" val="272900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8">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2462999"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b="1" i="1">
                <a:solidFill>
                  <a:srgbClr val="FFDD89"/>
                </a:solidFill>
                <a:latin typeface="LPO" pitchFamily="50" charset="0"/>
              </a:rPr>
              <a:t>tsrp</a:t>
            </a:r>
          </a:p>
        </p:txBody>
      </p:sp>
      <p:sp>
        <p:nvSpPr>
          <p:cNvPr id="3" name="ZoneTexte 2">
            <a:extLst>
              <a:ext uri="{FF2B5EF4-FFF2-40B4-BE49-F238E27FC236}">
                <a16:creationId xmlns:a16="http://schemas.microsoft.com/office/drawing/2014/main" id="{63F0EB64-D44E-55C5-630F-8F80872381DA}"/>
              </a:ext>
            </a:extLst>
          </p:cNvPr>
          <p:cNvSpPr txBox="1"/>
          <p:nvPr/>
        </p:nvSpPr>
        <p:spPr>
          <a:xfrm>
            <a:off x="201637" y="1401418"/>
            <a:ext cx="6070599" cy="1708160"/>
          </a:xfrm>
          <a:prstGeom prst="rect">
            <a:avLst/>
          </a:prstGeom>
          <a:noFill/>
        </p:spPr>
        <p:txBody>
          <a:bodyPr wrap="square" rtlCol="0">
            <a:spAutoFit/>
          </a:bodyPr>
          <a:lstStyle/>
          <a:p>
            <a:pPr marL="285750" indent="-285750">
              <a:spcAft>
                <a:spcPts val="600"/>
              </a:spcAft>
              <a:buFontTx/>
              <a:buChar char="-"/>
            </a:pPr>
            <a:r>
              <a:rPr lang="fr-FR" dirty="0">
                <a:solidFill>
                  <a:srgbClr val="FFF1CD"/>
                </a:solidFill>
                <a:ea typeface="Roboto" pitchFamily="2" charset="0"/>
              </a:rPr>
              <a:t>Cri peu typique : </a:t>
            </a:r>
          </a:p>
          <a:p>
            <a:pPr marL="742950" lvl="1" indent="-285750">
              <a:spcAft>
                <a:spcPts val="600"/>
              </a:spcAft>
              <a:buFontTx/>
              <a:buChar char="-"/>
            </a:pPr>
            <a:r>
              <a:rPr lang="fr-FR" dirty="0">
                <a:solidFill>
                  <a:srgbClr val="FFF1CD"/>
                </a:solidFill>
                <a:ea typeface="Roboto" pitchFamily="2" charset="0"/>
              </a:rPr>
              <a:t>Forme du cri hautement variable (vaguelette, virgule tombante, arche..)</a:t>
            </a:r>
          </a:p>
          <a:p>
            <a:pPr marL="742950" lvl="1" indent="-285750">
              <a:spcAft>
                <a:spcPts val="600"/>
              </a:spcAft>
              <a:buFontTx/>
              <a:buChar char="-"/>
            </a:pPr>
            <a:r>
              <a:rPr lang="fr-FR" dirty="0">
                <a:solidFill>
                  <a:srgbClr val="FFF1CD"/>
                </a:solidFill>
                <a:ea typeface="Roboto" pitchFamily="2" charset="0"/>
              </a:rPr>
              <a:t>Court</a:t>
            </a:r>
          </a:p>
          <a:p>
            <a:pPr marL="285750" indent="-285750">
              <a:spcAft>
                <a:spcPts val="600"/>
              </a:spcAft>
              <a:buFontTx/>
              <a:buChar char="-"/>
            </a:pPr>
            <a:r>
              <a:rPr lang="fr-FR" dirty="0">
                <a:solidFill>
                  <a:srgbClr val="FFF1CD"/>
                </a:solidFill>
                <a:ea typeface="Roboto" pitchFamily="2" charset="0"/>
              </a:rPr>
              <a:t>Souvent des modulations fines (</a:t>
            </a:r>
            <a:r>
              <a:rPr lang="fr-FR" dirty="0">
                <a:solidFill>
                  <a:srgbClr val="FFF1CD"/>
                </a:solidFill>
                <a:ea typeface="Roboto" pitchFamily="2" charset="0"/>
                <a:sym typeface="Wingdings" panose="05000000000000000000" pitchFamily="2" charset="2"/>
              </a:rPr>
              <a:t>timbre enroué)</a:t>
            </a:r>
            <a:endParaRPr lang="fr-FR" dirty="0">
              <a:solidFill>
                <a:srgbClr val="FFF1CD"/>
              </a:solidFill>
              <a:ea typeface="Roboto" pitchFamily="2" charset="0"/>
            </a:endParaRPr>
          </a:p>
        </p:txBody>
      </p:sp>
      <p:pic>
        <p:nvPicPr>
          <p:cNvPr id="18" name="Image 17">
            <a:extLst>
              <a:ext uri="{FF2B5EF4-FFF2-40B4-BE49-F238E27FC236}">
                <a16:creationId xmlns:a16="http://schemas.microsoft.com/office/drawing/2014/main" id="{1314BB61-8CB3-2BC8-D7E5-B6BAA016E89A}"/>
              </a:ext>
            </a:extLst>
          </p:cNvPr>
          <p:cNvPicPr>
            <a:picLocks noChangeAspect="1"/>
          </p:cNvPicPr>
          <p:nvPr/>
        </p:nvPicPr>
        <p:blipFill rotWithShape="1">
          <a:blip r:embed="rId10"/>
          <a:srcRect b="693"/>
          <a:stretch/>
        </p:blipFill>
        <p:spPr>
          <a:xfrm>
            <a:off x="6297259" y="62427"/>
            <a:ext cx="5735392" cy="2827019"/>
          </a:xfrm>
          <a:prstGeom prst="rect">
            <a:avLst/>
          </a:prstGeom>
        </p:spPr>
      </p:pic>
      <p:pic>
        <p:nvPicPr>
          <p:cNvPr id="8" name="Image 7">
            <a:extLst>
              <a:ext uri="{FF2B5EF4-FFF2-40B4-BE49-F238E27FC236}">
                <a16:creationId xmlns:a16="http://schemas.microsoft.com/office/drawing/2014/main" id="{1A1AB8A9-66A1-5A95-8DB1-AA34F3436FE7}"/>
              </a:ext>
            </a:extLst>
          </p:cNvPr>
          <p:cNvPicPr>
            <a:picLocks noChangeAspect="1"/>
          </p:cNvPicPr>
          <p:nvPr/>
        </p:nvPicPr>
        <p:blipFill>
          <a:blip r:embed="rId11"/>
          <a:stretch>
            <a:fillRect/>
          </a:stretch>
        </p:blipFill>
        <p:spPr>
          <a:xfrm>
            <a:off x="4122" y="4502240"/>
            <a:ext cx="12192000" cy="2362918"/>
          </a:xfrm>
          <a:prstGeom prst="rect">
            <a:avLst/>
          </a:prstGeom>
        </p:spPr>
      </p:pic>
      <p:cxnSp>
        <p:nvCxnSpPr>
          <p:cNvPr id="28" name="Connecteur droit 27">
            <a:extLst>
              <a:ext uri="{FF2B5EF4-FFF2-40B4-BE49-F238E27FC236}">
                <a16:creationId xmlns:a16="http://schemas.microsoft.com/office/drawing/2014/main" id="{E20C43E5-64C4-D12C-9A8B-2CA37C580E3B}"/>
              </a:ext>
            </a:extLst>
          </p:cNvPr>
          <p:cNvCxnSpPr/>
          <p:nvPr/>
        </p:nvCxnSpPr>
        <p:spPr>
          <a:xfrm>
            <a:off x="308233" y="5637465"/>
            <a:ext cx="11878202"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necteur droit 28">
            <a:extLst>
              <a:ext uri="{FF2B5EF4-FFF2-40B4-BE49-F238E27FC236}">
                <a16:creationId xmlns:a16="http://schemas.microsoft.com/office/drawing/2014/main" id="{52E34B2A-5927-26BF-6859-7FE43C61BD77}"/>
              </a:ext>
            </a:extLst>
          </p:cNvPr>
          <p:cNvCxnSpPr/>
          <p:nvPr/>
        </p:nvCxnSpPr>
        <p:spPr>
          <a:xfrm>
            <a:off x="270102" y="5945922"/>
            <a:ext cx="11878202"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ZoneTexte 13">
            <a:extLst>
              <a:ext uri="{FF2B5EF4-FFF2-40B4-BE49-F238E27FC236}">
                <a16:creationId xmlns:a16="http://schemas.microsoft.com/office/drawing/2014/main" id="{040BC48E-3EC0-4683-76C2-BBEF1C3C35C2}"/>
              </a:ext>
            </a:extLst>
          </p:cNvPr>
          <p:cNvSpPr txBox="1"/>
          <p:nvPr/>
        </p:nvSpPr>
        <p:spPr>
          <a:xfrm>
            <a:off x="369774" y="4547506"/>
            <a:ext cx="3174999" cy="646331"/>
          </a:xfrm>
          <a:prstGeom prst="rect">
            <a:avLst/>
          </a:prstGeom>
          <a:solidFill>
            <a:srgbClr val="FFFFFF">
              <a:alpha val="42745"/>
            </a:srgbClr>
          </a:solidFill>
        </p:spPr>
        <p:txBody>
          <a:bodyPr wrap="square" rtlCol="0">
            <a:spAutoFit/>
          </a:bodyPr>
          <a:lstStyle/>
          <a:p>
            <a:r>
              <a:rPr lang="fr-FR"/>
              <a:t>Plage de fréquence restreinte : Généralement autour de 5kHz</a:t>
            </a:r>
          </a:p>
        </p:txBody>
      </p:sp>
      <p:sp>
        <p:nvSpPr>
          <p:cNvPr id="27" name="ZoneTexte 26">
            <a:extLst>
              <a:ext uri="{FF2B5EF4-FFF2-40B4-BE49-F238E27FC236}">
                <a16:creationId xmlns:a16="http://schemas.microsoft.com/office/drawing/2014/main" id="{5964770E-25AA-CCA0-AA5B-BCFC2E3BFAF7}"/>
              </a:ext>
            </a:extLst>
          </p:cNvPr>
          <p:cNvSpPr txBox="1"/>
          <p:nvPr/>
        </p:nvSpPr>
        <p:spPr>
          <a:xfrm>
            <a:off x="2691260" y="571193"/>
            <a:ext cx="2879831" cy="461665"/>
          </a:xfrm>
          <a:prstGeom prst="rect">
            <a:avLst/>
          </a:prstGeom>
          <a:noFill/>
        </p:spPr>
        <p:txBody>
          <a:bodyPr wrap="square">
            <a:spAutoFit/>
          </a:bodyPr>
          <a:lstStyle/>
          <a:p>
            <a:r>
              <a:rPr lang="fr-FR" sz="2400" b="1">
                <a:solidFill>
                  <a:srgbClr val="D37F03"/>
                </a:solidFill>
                <a:latin typeface="LPO" pitchFamily="50" charset="0"/>
              </a:rPr>
              <a:t>37% des cris</a:t>
            </a:r>
          </a:p>
        </p:txBody>
      </p:sp>
      <p:grpSp>
        <p:nvGrpSpPr>
          <p:cNvPr id="62" name="Groupe 61">
            <a:extLst>
              <a:ext uri="{FF2B5EF4-FFF2-40B4-BE49-F238E27FC236}">
                <a16:creationId xmlns:a16="http://schemas.microsoft.com/office/drawing/2014/main" id="{3F1B9A64-DFFA-7941-3B3E-BE3D7938DA19}"/>
              </a:ext>
            </a:extLst>
          </p:cNvPr>
          <p:cNvGrpSpPr/>
          <p:nvPr/>
        </p:nvGrpSpPr>
        <p:grpSpPr>
          <a:xfrm>
            <a:off x="8363701" y="1849610"/>
            <a:ext cx="2527490" cy="984252"/>
            <a:chOff x="8404066" y="2335676"/>
            <a:chExt cx="2527490" cy="984252"/>
          </a:xfrm>
        </p:grpSpPr>
        <p:sp>
          <p:nvSpPr>
            <p:cNvPr id="55" name="ZoneTexte 54">
              <a:extLst>
                <a:ext uri="{FF2B5EF4-FFF2-40B4-BE49-F238E27FC236}">
                  <a16:creationId xmlns:a16="http://schemas.microsoft.com/office/drawing/2014/main" id="{32E98ECB-C8AB-7C62-11D9-F5B50361466F}"/>
                </a:ext>
              </a:extLst>
            </p:cNvPr>
            <p:cNvSpPr txBox="1"/>
            <p:nvPr/>
          </p:nvSpPr>
          <p:spPr>
            <a:xfrm>
              <a:off x="8404066" y="2950596"/>
              <a:ext cx="2527490" cy="369332"/>
            </a:xfrm>
            <a:prstGeom prst="rect">
              <a:avLst/>
            </a:prstGeom>
            <a:solidFill>
              <a:srgbClr val="FFFFFF">
                <a:alpha val="42745"/>
              </a:srgbClr>
            </a:solidFill>
          </p:spPr>
          <p:txBody>
            <a:bodyPr wrap="square" rtlCol="0">
              <a:spAutoFit/>
            </a:bodyPr>
            <a:lstStyle/>
            <a:p>
              <a:pPr algn="ctr"/>
              <a:r>
                <a:rPr lang="fr-FR"/>
                <a:t>Modulations fines</a:t>
              </a:r>
            </a:p>
          </p:txBody>
        </p:sp>
        <p:cxnSp>
          <p:nvCxnSpPr>
            <p:cNvPr id="58" name="Connecteur droit 57">
              <a:extLst>
                <a:ext uri="{FF2B5EF4-FFF2-40B4-BE49-F238E27FC236}">
                  <a16:creationId xmlns:a16="http://schemas.microsoft.com/office/drawing/2014/main" id="{51DF1FFD-13CF-856D-BD1B-C7F1BCEEA682}"/>
                </a:ext>
              </a:extLst>
            </p:cNvPr>
            <p:cNvCxnSpPr>
              <a:cxnSpLocks/>
            </p:cNvCxnSpPr>
            <p:nvPr/>
          </p:nvCxnSpPr>
          <p:spPr>
            <a:xfrm flipV="1">
              <a:off x="9537547" y="2353053"/>
              <a:ext cx="37343" cy="4874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79C40011-EA9D-2936-F3EB-D34500C9AADF}"/>
                </a:ext>
              </a:extLst>
            </p:cNvPr>
            <p:cNvCxnSpPr>
              <a:cxnSpLocks/>
            </p:cNvCxnSpPr>
            <p:nvPr/>
          </p:nvCxnSpPr>
          <p:spPr>
            <a:xfrm flipH="1" flipV="1">
              <a:off x="8787177" y="2335676"/>
              <a:ext cx="248361" cy="5155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5" name="Connecteur droit 24">
            <a:extLst>
              <a:ext uri="{FF2B5EF4-FFF2-40B4-BE49-F238E27FC236}">
                <a16:creationId xmlns:a16="http://schemas.microsoft.com/office/drawing/2014/main" id="{87F5B884-F07E-9CBA-65B5-B69DCCF27C9B}"/>
              </a:ext>
            </a:extLst>
          </p:cNvPr>
          <p:cNvCxnSpPr>
            <a:cxnSpLocks/>
          </p:cNvCxnSpPr>
          <p:nvPr/>
        </p:nvCxnSpPr>
        <p:spPr>
          <a:xfrm flipH="1" flipV="1">
            <a:off x="8018373" y="1765151"/>
            <a:ext cx="562692" cy="5999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1DA99DC8-2CCA-ECEB-D3FE-6089D7F9D836}"/>
              </a:ext>
            </a:extLst>
          </p:cNvPr>
          <p:cNvCxnSpPr>
            <a:cxnSpLocks/>
          </p:cNvCxnSpPr>
          <p:nvPr/>
        </p:nvCxnSpPr>
        <p:spPr>
          <a:xfrm flipV="1">
            <a:off x="10158715" y="1877717"/>
            <a:ext cx="232563" cy="4874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9226DF9C-7233-45EF-27C9-2F7255FDBC5A}"/>
              </a:ext>
            </a:extLst>
          </p:cNvPr>
          <p:cNvCxnSpPr>
            <a:cxnSpLocks/>
          </p:cNvCxnSpPr>
          <p:nvPr/>
        </p:nvCxnSpPr>
        <p:spPr>
          <a:xfrm flipV="1">
            <a:off x="10416301" y="1711475"/>
            <a:ext cx="816423" cy="65365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97F48945-CB32-757B-3DD0-CE04401C3703}"/>
              </a:ext>
            </a:extLst>
          </p:cNvPr>
          <p:cNvCxnSpPr>
            <a:cxnSpLocks/>
          </p:cNvCxnSpPr>
          <p:nvPr/>
        </p:nvCxnSpPr>
        <p:spPr>
          <a:xfrm flipV="1">
            <a:off x="10669255" y="1767762"/>
            <a:ext cx="966299" cy="60949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58019DF0-2830-C59F-510D-C9DFBA52476E}"/>
              </a:ext>
            </a:extLst>
          </p:cNvPr>
          <p:cNvSpPr txBox="1"/>
          <p:nvPr/>
        </p:nvSpPr>
        <p:spPr>
          <a:xfrm>
            <a:off x="201637" y="3097566"/>
            <a:ext cx="6301624" cy="1077218"/>
          </a:xfrm>
          <a:prstGeom prst="rect">
            <a:avLst/>
          </a:prstGeom>
          <a:noFill/>
        </p:spPr>
        <p:txBody>
          <a:bodyPr wrap="square" rtlCol="0">
            <a:spAutoFit/>
          </a:bodyPr>
          <a:lstStyle/>
          <a:p>
            <a:pPr marL="285750" indent="-285750">
              <a:spcAft>
                <a:spcPts val="600"/>
              </a:spcAft>
              <a:buFontTx/>
              <a:buChar char="-"/>
            </a:pPr>
            <a:r>
              <a:rPr lang="fr-FR" dirty="0">
                <a:solidFill>
                  <a:srgbClr val="FFF1CD"/>
                </a:solidFill>
                <a:ea typeface="Roboto" pitchFamily="2" charset="0"/>
              </a:rPr>
              <a:t>Fréquence peu variable</a:t>
            </a:r>
          </a:p>
          <a:p>
            <a:pPr marL="285750" indent="-285750">
              <a:spcAft>
                <a:spcPts val="600"/>
              </a:spcAft>
              <a:buFontTx/>
              <a:buChar char="-"/>
            </a:pPr>
            <a:r>
              <a:rPr lang="fr-FR" dirty="0">
                <a:solidFill>
                  <a:srgbClr val="FFF1CD"/>
                </a:solidFill>
                <a:ea typeface="Roboto" pitchFamily="2" charset="0"/>
              </a:rPr>
              <a:t>Parfois très semblable au début d’un </a:t>
            </a:r>
            <a:r>
              <a:rPr lang="fr-FR" i="1" dirty="0">
                <a:solidFill>
                  <a:srgbClr val="FFF1CD"/>
                </a:solidFill>
                <a:ea typeface="Roboto" pitchFamily="2" charset="0"/>
              </a:rPr>
              <a:t>tslew </a:t>
            </a:r>
            <a:r>
              <a:rPr lang="fr-FR" dirty="0">
                <a:solidFill>
                  <a:srgbClr val="FFF1CD"/>
                </a:solidFill>
                <a:ea typeface="Roboto" pitchFamily="2" charset="0"/>
              </a:rPr>
              <a:t>ou à un </a:t>
            </a:r>
            <a:r>
              <a:rPr lang="fr-FR" i="1" dirty="0">
                <a:solidFill>
                  <a:srgbClr val="FFF1CD"/>
                </a:solidFill>
                <a:ea typeface="Roboto" pitchFamily="2" charset="0"/>
              </a:rPr>
              <a:t>tew </a:t>
            </a:r>
            <a:r>
              <a:rPr lang="fr-FR" dirty="0">
                <a:solidFill>
                  <a:srgbClr val="FFF1CD"/>
                </a:solidFill>
                <a:ea typeface="Roboto" pitchFamily="2" charset="0"/>
              </a:rPr>
              <a:t>avorté</a:t>
            </a:r>
          </a:p>
          <a:p>
            <a:pPr marL="285750" indent="-285750">
              <a:spcAft>
                <a:spcPts val="600"/>
              </a:spcAft>
              <a:buFontTx/>
              <a:buChar char="-"/>
            </a:pPr>
            <a:r>
              <a:rPr lang="fr-FR" dirty="0">
                <a:solidFill>
                  <a:srgbClr val="FFF1CD"/>
                </a:solidFill>
                <a:ea typeface="Roboto" pitchFamily="2" charset="0"/>
              </a:rPr>
              <a:t>Difficile/impossible à identifier en l’absence des autres cris</a:t>
            </a:r>
          </a:p>
        </p:txBody>
      </p:sp>
      <p:pic>
        <p:nvPicPr>
          <p:cNvPr id="2" name="XC682142 - Bruant ortolan - Emberiza hortulana CPAL tsrp">
            <a:hlinkClick r:id="" action="ppaction://media"/>
            <a:extLst>
              <a:ext uri="{FF2B5EF4-FFF2-40B4-BE49-F238E27FC236}">
                <a16:creationId xmlns:a16="http://schemas.microsoft.com/office/drawing/2014/main" id="{46290D33-CAB5-3653-3045-5883983AE6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795275" y="3124200"/>
            <a:ext cx="609600" cy="609600"/>
          </a:xfrm>
          <a:prstGeom prst="rect">
            <a:avLst/>
          </a:prstGeom>
        </p:spPr>
      </p:pic>
      <p:pic>
        <p:nvPicPr>
          <p:cNvPr id="5" name="XC633514 - Bruant ortolan - Emberiza hortulana tsrp Ju">
            <a:hlinkClick r:id="" action="ppaction://media"/>
            <a:extLst>
              <a:ext uri="{FF2B5EF4-FFF2-40B4-BE49-F238E27FC236}">
                <a16:creationId xmlns:a16="http://schemas.microsoft.com/office/drawing/2014/main" id="{01F99068-58BC-7DCF-1165-F202FA9222B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43154" y="3132305"/>
            <a:ext cx="609600" cy="609600"/>
          </a:xfrm>
          <a:prstGeom prst="rect">
            <a:avLst/>
          </a:prstGeom>
        </p:spPr>
      </p:pic>
      <p:sp>
        <p:nvSpPr>
          <p:cNvPr id="7" name="ZoneTexte 6">
            <a:extLst>
              <a:ext uri="{FF2B5EF4-FFF2-40B4-BE49-F238E27FC236}">
                <a16:creationId xmlns:a16="http://schemas.microsoft.com/office/drawing/2014/main" id="{AA1DAE7E-611B-8F0C-4967-75710B06B45D}"/>
              </a:ext>
            </a:extLst>
          </p:cNvPr>
          <p:cNvSpPr txBox="1"/>
          <p:nvPr/>
        </p:nvSpPr>
        <p:spPr>
          <a:xfrm>
            <a:off x="10669255" y="3906734"/>
            <a:ext cx="1115365" cy="430887"/>
          </a:xfrm>
          <a:prstGeom prst="rect">
            <a:avLst/>
          </a:prstGeom>
          <a:solidFill>
            <a:srgbClr val="FFFFFF">
              <a:alpha val="42745"/>
            </a:srgbClr>
          </a:solidFill>
        </p:spPr>
        <p:txBody>
          <a:bodyPr wrap="square" rtlCol="0">
            <a:spAutoFit/>
          </a:bodyPr>
          <a:lstStyle/>
          <a:p>
            <a:pPr algn="ctr"/>
            <a:r>
              <a:rPr lang="fr-FR" sz="1100"/>
              <a:t>XC682142 CPAL</a:t>
            </a:r>
          </a:p>
          <a:p>
            <a:pPr algn="ctr"/>
            <a:r>
              <a:rPr lang="fr-FR" sz="1100" i="1"/>
              <a:t>tsrp tew</a:t>
            </a:r>
            <a:endParaRPr lang="fr-FR" sz="1100"/>
          </a:p>
        </p:txBody>
      </p:sp>
      <p:sp>
        <p:nvSpPr>
          <p:cNvPr id="10" name="ZoneTexte 9">
            <a:extLst>
              <a:ext uri="{FF2B5EF4-FFF2-40B4-BE49-F238E27FC236}">
                <a16:creationId xmlns:a16="http://schemas.microsoft.com/office/drawing/2014/main" id="{7130FA7E-297E-6DAA-7E19-70BCB1648C80}"/>
              </a:ext>
            </a:extLst>
          </p:cNvPr>
          <p:cNvSpPr txBox="1"/>
          <p:nvPr/>
        </p:nvSpPr>
        <p:spPr>
          <a:xfrm>
            <a:off x="8746813" y="3906734"/>
            <a:ext cx="1802282" cy="261610"/>
          </a:xfrm>
          <a:prstGeom prst="rect">
            <a:avLst/>
          </a:prstGeom>
          <a:solidFill>
            <a:srgbClr val="FFFFFF">
              <a:alpha val="42745"/>
            </a:srgbClr>
          </a:solidFill>
        </p:spPr>
        <p:txBody>
          <a:bodyPr wrap="square" rtlCol="0">
            <a:spAutoFit/>
          </a:bodyPr>
          <a:lstStyle/>
          <a:p>
            <a:pPr algn="ctr"/>
            <a:r>
              <a:rPr lang="fr-FR" sz="1100"/>
              <a:t>XC633514 Julien Rochefort</a:t>
            </a:r>
          </a:p>
        </p:txBody>
      </p:sp>
      <p:pic>
        <p:nvPicPr>
          <p:cNvPr id="12" name="XC550119 - Bruant ortolan - Emberiza hortulana tsrp Pierrick">
            <a:hlinkClick r:id="" action="ppaction://media"/>
            <a:extLst>
              <a:ext uri="{FF2B5EF4-FFF2-40B4-BE49-F238E27FC236}">
                <a16:creationId xmlns:a16="http://schemas.microsoft.com/office/drawing/2014/main" id="{5F841B48-542B-0785-A9D3-62AB7EC11832}"/>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345782" y="3125219"/>
            <a:ext cx="609600" cy="609600"/>
          </a:xfrm>
          <a:prstGeom prst="rect">
            <a:avLst/>
          </a:prstGeom>
        </p:spPr>
      </p:pic>
      <p:sp>
        <p:nvSpPr>
          <p:cNvPr id="16" name="ZoneTexte 15">
            <a:extLst>
              <a:ext uri="{FF2B5EF4-FFF2-40B4-BE49-F238E27FC236}">
                <a16:creationId xmlns:a16="http://schemas.microsoft.com/office/drawing/2014/main" id="{43BAC7C3-AE69-9EB5-0DC6-59A9AEE3A11F}"/>
              </a:ext>
            </a:extLst>
          </p:cNvPr>
          <p:cNvSpPr txBox="1"/>
          <p:nvPr/>
        </p:nvSpPr>
        <p:spPr>
          <a:xfrm>
            <a:off x="6671303" y="3904833"/>
            <a:ext cx="1955349" cy="430887"/>
          </a:xfrm>
          <a:prstGeom prst="rect">
            <a:avLst/>
          </a:prstGeom>
          <a:solidFill>
            <a:srgbClr val="FFFFFF">
              <a:alpha val="42745"/>
            </a:srgbClr>
          </a:solidFill>
        </p:spPr>
        <p:txBody>
          <a:bodyPr wrap="square" rtlCol="0">
            <a:spAutoFit/>
          </a:bodyPr>
          <a:lstStyle/>
          <a:p>
            <a:pPr algn="ctr"/>
            <a:r>
              <a:rPr lang="fr-FR" sz="1100"/>
              <a:t>XC550119 Pierrick Devoucoux</a:t>
            </a:r>
          </a:p>
          <a:p>
            <a:pPr algn="ctr"/>
            <a:r>
              <a:rPr lang="fr-FR" sz="1100" i="1"/>
              <a:t>tsrp tslew tsrp tslew plik plik</a:t>
            </a:r>
          </a:p>
        </p:txBody>
      </p:sp>
    </p:spTree>
    <p:extLst>
      <p:ext uri="{BB962C8B-B14F-4D97-AF65-F5344CB8AC3E}">
        <p14:creationId xmlns:p14="http://schemas.microsoft.com/office/powerpoint/2010/main" val="228913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36"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69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2"/>
                </p:tgtEl>
              </p:cMediaNode>
            </p:audio>
            <p:audio>
              <p:cMediaNode vol="100000">
                <p:cTn id="16" fill="hold" display="0">
                  <p:stCondLst>
                    <p:cond delay="indefinite"/>
                  </p:stCondLst>
                  <p:endCondLst>
                    <p:cond evt="onStopAudio" delay="0">
                      <p:tgtEl>
                        <p:sldTgt/>
                      </p:tgtEl>
                    </p:cond>
                  </p:endCondLst>
                </p:cTn>
                <p:tgtEl>
                  <p:spTgt spid="5"/>
                </p:tgtEl>
              </p:cMediaNode>
            </p:audio>
            <p:audio>
              <p:cMediaNode vol="100000">
                <p:cTn id="1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b="1" i="1" err="1">
                <a:solidFill>
                  <a:srgbClr val="FFDD89"/>
                </a:solidFill>
                <a:latin typeface="LPO"/>
              </a:rPr>
              <a:t>tup</a:t>
            </a:r>
            <a:r>
              <a:rPr lang="fr-FR" b="1" i="1">
                <a:solidFill>
                  <a:srgbClr val="FFDD89"/>
                </a:solidFill>
                <a:latin typeface="LPO"/>
              </a:rPr>
              <a:t>/</a:t>
            </a:r>
            <a:r>
              <a:rPr lang="fr-FR" b="1" i="1" err="1">
                <a:solidFill>
                  <a:srgbClr val="FFDD89"/>
                </a:solidFill>
                <a:latin typeface="LPO"/>
              </a:rPr>
              <a:t>puw</a:t>
            </a:r>
            <a:endParaRPr lang="fr-FR" b="1" i="1" err="1">
              <a:solidFill>
                <a:srgbClr val="FFDD89"/>
              </a:solidFill>
              <a:latin typeface="LPO" pitchFamily="50" charset="0"/>
            </a:endParaRPr>
          </a:p>
        </p:txBody>
      </p:sp>
      <p:sp>
        <p:nvSpPr>
          <p:cNvPr id="8" name="ZoneTexte 7">
            <a:extLst>
              <a:ext uri="{FF2B5EF4-FFF2-40B4-BE49-F238E27FC236}">
                <a16:creationId xmlns:a16="http://schemas.microsoft.com/office/drawing/2014/main" id="{45CB4D48-EC6A-DE6E-9C3F-090355C8A593}"/>
              </a:ext>
            </a:extLst>
          </p:cNvPr>
          <p:cNvSpPr txBox="1"/>
          <p:nvPr/>
        </p:nvSpPr>
        <p:spPr>
          <a:xfrm>
            <a:off x="224384" y="1333179"/>
            <a:ext cx="6706657" cy="3477875"/>
          </a:xfrm>
          <a:prstGeom prst="rect">
            <a:avLst/>
          </a:prstGeom>
          <a:noFill/>
        </p:spPr>
        <p:txBody>
          <a:bodyPr wrap="square" lIns="91440" tIns="45720" rIns="91440" bIns="45720" rtlCol="0" anchor="t">
            <a:spAutoFit/>
          </a:bodyPr>
          <a:lstStyle/>
          <a:p>
            <a:pPr marL="285750" indent="-285750">
              <a:spcAft>
                <a:spcPts val="600"/>
              </a:spcAft>
              <a:buFontTx/>
              <a:buChar char="-"/>
            </a:pPr>
            <a:r>
              <a:rPr lang="fr-FR" dirty="0">
                <a:solidFill>
                  <a:srgbClr val="FFF1CD"/>
                </a:solidFill>
                <a:ea typeface="Roboto" pitchFamily="2" charset="0"/>
              </a:rPr>
              <a:t>Ressemblent fortement au cri de vol du Pinson des arbres</a:t>
            </a:r>
          </a:p>
          <a:p>
            <a:pPr marL="285750" indent="-285750">
              <a:spcAft>
                <a:spcPts val="600"/>
              </a:spcAft>
              <a:buFontTx/>
              <a:buChar char="-"/>
            </a:pPr>
            <a:r>
              <a:rPr lang="fr-FR" dirty="0">
                <a:solidFill>
                  <a:srgbClr val="FFF1CD"/>
                </a:solidFill>
                <a:ea typeface="Roboto" pitchFamily="2" charset="0"/>
              </a:rPr>
              <a:t>Barre diagonale descendante, assez droite</a:t>
            </a:r>
          </a:p>
          <a:p>
            <a:pPr marL="285750" indent="-285750">
              <a:spcAft>
                <a:spcPts val="600"/>
              </a:spcAft>
              <a:buFontTx/>
              <a:buChar char="-"/>
            </a:pPr>
            <a:r>
              <a:rPr lang="fr-FR" dirty="0">
                <a:solidFill>
                  <a:srgbClr val="FFF1CD"/>
                </a:solidFill>
                <a:ea typeface="Roboto" pitchFamily="2" charset="0"/>
              </a:rPr>
              <a:t>En moyenne à peine plus aigu que le P. des arbres</a:t>
            </a:r>
          </a:p>
          <a:p>
            <a:pPr marL="285750" indent="-285750">
              <a:spcAft>
                <a:spcPts val="600"/>
              </a:spcAft>
              <a:buFontTx/>
              <a:buChar char="-"/>
            </a:pPr>
            <a:r>
              <a:rPr lang="fr-FR" dirty="0">
                <a:solidFill>
                  <a:srgbClr val="FFF1CD"/>
                </a:solidFill>
                <a:ea typeface="Roboto" pitchFamily="2" charset="0"/>
              </a:rPr>
              <a:t>Puw = Variante arrondie/allongée de tup, parfois traitée comme un cri à part entière, plus semblable à un cri de Bouvreuil</a:t>
            </a:r>
          </a:p>
          <a:p>
            <a:pPr>
              <a:spcAft>
                <a:spcPts val="600"/>
              </a:spcAft>
            </a:pPr>
            <a:r>
              <a:rPr lang="fr-FR" dirty="0">
                <a:solidFill>
                  <a:srgbClr val="FFF1CD"/>
                </a:solidFill>
                <a:ea typeface="Roboto" pitchFamily="2" charset="0"/>
                <a:sym typeface="Wingdings" panose="05000000000000000000" pitchFamily="2" charset="2"/>
              </a:rPr>
              <a:t> </a:t>
            </a:r>
            <a:r>
              <a:rPr lang="fr-FR" dirty="0">
                <a:solidFill>
                  <a:srgbClr val="FFF1CD"/>
                </a:solidFill>
                <a:ea typeface="Roboto" pitchFamily="2" charset="0"/>
              </a:rPr>
              <a:t>Cris peu caractéristiques, à combiner avec d'autres types de cris</a:t>
            </a:r>
          </a:p>
          <a:p>
            <a:pPr>
              <a:spcAft>
                <a:spcPts val="600"/>
              </a:spcAft>
            </a:pPr>
            <a:endParaRPr lang="fr-FR" dirty="0">
              <a:solidFill>
                <a:srgbClr val="FFF1CD"/>
              </a:solidFill>
              <a:ea typeface="Roboto" pitchFamily="2" charset="0"/>
            </a:endParaRPr>
          </a:p>
          <a:p>
            <a:pPr marL="285750" indent="-285750">
              <a:spcAft>
                <a:spcPts val="600"/>
              </a:spcAft>
              <a:buChar char="-"/>
            </a:pPr>
            <a:endParaRPr lang="fr-FR" dirty="0">
              <a:solidFill>
                <a:srgbClr val="FFF1CD"/>
              </a:solidFill>
              <a:ea typeface="Roboto" pitchFamily="2" charset="0"/>
            </a:endParaRPr>
          </a:p>
          <a:p>
            <a:pPr marL="285750" indent="-285750">
              <a:spcAft>
                <a:spcPts val="600"/>
              </a:spcAft>
              <a:buChar char="-"/>
            </a:pPr>
            <a:endParaRPr lang="fr-FR" dirty="0">
              <a:solidFill>
                <a:srgbClr val="FFF1CD"/>
              </a:solidFill>
              <a:ea typeface="Roboto" pitchFamily="2" charset="0"/>
            </a:endParaRPr>
          </a:p>
          <a:p>
            <a:endParaRPr lang="fr-FR" dirty="0">
              <a:solidFill>
                <a:srgbClr val="FFF1CD"/>
              </a:solidFill>
              <a:ea typeface="Roboto" pitchFamily="2" charset="0"/>
            </a:endParaRPr>
          </a:p>
        </p:txBody>
      </p:sp>
      <p:pic>
        <p:nvPicPr>
          <p:cNvPr id="14" name="Image 13" descr="Une image contenant texte, capture d’écran, ligne&#10;&#10;Description générée automatiquement">
            <a:extLst>
              <a:ext uri="{FF2B5EF4-FFF2-40B4-BE49-F238E27FC236}">
                <a16:creationId xmlns:a16="http://schemas.microsoft.com/office/drawing/2014/main" id="{19BB4F48-8276-175B-465D-B9F5F323A628}"/>
              </a:ext>
            </a:extLst>
          </p:cNvPr>
          <p:cNvPicPr>
            <a:picLocks noChangeAspect="1"/>
          </p:cNvPicPr>
          <p:nvPr/>
        </p:nvPicPr>
        <p:blipFill rotWithShape="1">
          <a:blip r:embed="rId8"/>
          <a:srcRect r="60060" b="425"/>
          <a:stretch/>
        </p:blipFill>
        <p:spPr>
          <a:xfrm>
            <a:off x="66309" y="4274235"/>
            <a:ext cx="2803357" cy="2448000"/>
          </a:xfrm>
          <a:prstGeom prst="rect">
            <a:avLst/>
          </a:prstGeom>
        </p:spPr>
      </p:pic>
      <p:pic>
        <p:nvPicPr>
          <p:cNvPr id="18" name="Image 17" descr="Une image contenant texte, capture d’écran, ligne, nombre&#10;&#10;Description générée automatiquement">
            <a:extLst>
              <a:ext uri="{FF2B5EF4-FFF2-40B4-BE49-F238E27FC236}">
                <a16:creationId xmlns:a16="http://schemas.microsoft.com/office/drawing/2014/main" id="{CE5BFF58-E304-35C1-EC88-545AE4764741}"/>
              </a:ext>
            </a:extLst>
          </p:cNvPr>
          <p:cNvPicPr>
            <a:picLocks noChangeAspect="1"/>
          </p:cNvPicPr>
          <p:nvPr/>
        </p:nvPicPr>
        <p:blipFill>
          <a:blip r:embed="rId9"/>
          <a:stretch>
            <a:fillRect/>
          </a:stretch>
        </p:blipFill>
        <p:spPr>
          <a:xfrm>
            <a:off x="2922957" y="4274235"/>
            <a:ext cx="9247187" cy="2448000"/>
          </a:xfrm>
          <a:prstGeom prst="rect">
            <a:avLst/>
          </a:prstGeom>
        </p:spPr>
      </p:pic>
      <p:sp>
        <p:nvSpPr>
          <p:cNvPr id="3" name="ZoneTexte 2">
            <a:extLst>
              <a:ext uri="{FF2B5EF4-FFF2-40B4-BE49-F238E27FC236}">
                <a16:creationId xmlns:a16="http://schemas.microsoft.com/office/drawing/2014/main" id="{A1C3C85F-96B2-4128-8455-4DD60566E7CE}"/>
              </a:ext>
            </a:extLst>
          </p:cNvPr>
          <p:cNvSpPr txBox="1"/>
          <p:nvPr/>
        </p:nvSpPr>
        <p:spPr>
          <a:xfrm>
            <a:off x="4004006" y="571193"/>
            <a:ext cx="2879831" cy="461665"/>
          </a:xfrm>
          <a:prstGeom prst="rect">
            <a:avLst/>
          </a:prstGeom>
          <a:noFill/>
        </p:spPr>
        <p:txBody>
          <a:bodyPr wrap="square">
            <a:spAutoFit/>
          </a:bodyPr>
          <a:lstStyle/>
          <a:p>
            <a:r>
              <a:rPr lang="fr-FR" sz="2400" b="1">
                <a:solidFill>
                  <a:srgbClr val="D37F03"/>
                </a:solidFill>
                <a:latin typeface="LPO" pitchFamily="50" charset="0"/>
              </a:rPr>
              <a:t>3% des cris</a:t>
            </a:r>
          </a:p>
        </p:txBody>
      </p:sp>
      <p:grpSp>
        <p:nvGrpSpPr>
          <p:cNvPr id="25" name="Groupe 24">
            <a:extLst>
              <a:ext uri="{FF2B5EF4-FFF2-40B4-BE49-F238E27FC236}">
                <a16:creationId xmlns:a16="http://schemas.microsoft.com/office/drawing/2014/main" id="{916F0A54-B6E0-A632-A342-120926753759}"/>
              </a:ext>
            </a:extLst>
          </p:cNvPr>
          <p:cNvGrpSpPr/>
          <p:nvPr/>
        </p:nvGrpSpPr>
        <p:grpSpPr>
          <a:xfrm>
            <a:off x="6964000" y="118758"/>
            <a:ext cx="5196813" cy="2766801"/>
            <a:chOff x="6710504" y="299823"/>
            <a:chExt cx="5196813" cy="2766801"/>
          </a:xfrm>
        </p:grpSpPr>
        <p:pic>
          <p:nvPicPr>
            <p:cNvPr id="10" name="Image 9" descr="Une image contenant texte, capture d’écran, ligne&#10;&#10;Description générée automatiquement">
              <a:extLst>
                <a:ext uri="{FF2B5EF4-FFF2-40B4-BE49-F238E27FC236}">
                  <a16:creationId xmlns:a16="http://schemas.microsoft.com/office/drawing/2014/main" id="{DE4985EC-549C-4E3C-272F-3C0D1B412A67}"/>
                </a:ext>
              </a:extLst>
            </p:cNvPr>
            <p:cNvPicPr>
              <a:picLocks noChangeAspect="1"/>
            </p:cNvPicPr>
            <p:nvPr/>
          </p:nvPicPr>
          <p:blipFill>
            <a:blip r:embed="rId10"/>
            <a:stretch>
              <a:fillRect/>
            </a:stretch>
          </p:blipFill>
          <p:spPr>
            <a:xfrm>
              <a:off x="6710504" y="299823"/>
              <a:ext cx="5196813" cy="2766801"/>
            </a:xfrm>
            <a:prstGeom prst="rect">
              <a:avLst/>
            </a:prstGeom>
          </p:spPr>
        </p:pic>
        <p:sp>
          <p:nvSpPr>
            <p:cNvPr id="5" name="ZoneTexte 4">
              <a:extLst>
                <a:ext uri="{FF2B5EF4-FFF2-40B4-BE49-F238E27FC236}">
                  <a16:creationId xmlns:a16="http://schemas.microsoft.com/office/drawing/2014/main" id="{6293BF13-D5D9-FFBF-DFC6-4ECB73AB7B9A}"/>
                </a:ext>
              </a:extLst>
            </p:cNvPr>
            <p:cNvSpPr txBox="1"/>
            <p:nvPr/>
          </p:nvSpPr>
          <p:spPr>
            <a:xfrm>
              <a:off x="6996310" y="2662489"/>
              <a:ext cx="2953447" cy="369332"/>
            </a:xfrm>
            <a:prstGeom prst="rect">
              <a:avLst/>
            </a:prstGeom>
            <a:solidFill>
              <a:srgbClr val="FFFFFF">
                <a:alpha val="42745"/>
              </a:srgbClr>
            </a:solidFill>
          </p:spPr>
          <p:txBody>
            <a:bodyPr wrap="square" rtlCol="0">
              <a:spAutoFit/>
            </a:bodyPr>
            <a:lstStyle/>
            <a:p>
              <a:pPr algn="ctr"/>
              <a:r>
                <a:rPr lang="fr-FR" i="1"/>
                <a:t>tup </a:t>
              </a:r>
              <a:r>
                <a:rPr lang="fr-FR"/>
                <a:t>de Bruant ortolan</a:t>
              </a:r>
              <a:endParaRPr lang="fr-FR" i="1"/>
            </a:p>
          </p:txBody>
        </p:sp>
        <p:sp>
          <p:nvSpPr>
            <p:cNvPr id="7" name="ZoneTexte 6">
              <a:extLst>
                <a:ext uri="{FF2B5EF4-FFF2-40B4-BE49-F238E27FC236}">
                  <a16:creationId xmlns:a16="http://schemas.microsoft.com/office/drawing/2014/main" id="{F4B5E33A-498A-E951-FAB8-3164816DD0BB}"/>
                </a:ext>
              </a:extLst>
            </p:cNvPr>
            <p:cNvSpPr txBox="1"/>
            <p:nvPr/>
          </p:nvSpPr>
          <p:spPr>
            <a:xfrm>
              <a:off x="9982715" y="2662489"/>
              <a:ext cx="1924320" cy="369332"/>
            </a:xfrm>
            <a:prstGeom prst="rect">
              <a:avLst/>
            </a:prstGeom>
            <a:solidFill>
              <a:srgbClr val="FFFFFF">
                <a:alpha val="42745"/>
              </a:srgbClr>
            </a:solidFill>
          </p:spPr>
          <p:txBody>
            <a:bodyPr wrap="square" rtlCol="0">
              <a:spAutoFit/>
            </a:bodyPr>
            <a:lstStyle/>
            <a:p>
              <a:pPr algn="ctr"/>
              <a:r>
                <a:rPr lang="fr-FR"/>
                <a:t>P. des arbres</a:t>
              </a:r>
            </a:p>
          </p:txBody>
        </p:sp>
      </p:grpSp>
      <p:sp>
        <p:nvSpPr>
          <p:cNvPr id="16" name="ZoneTexte 15">
            <a:extLst>
              <a:ext uri="{FF2B5EF4-FFF2-40B4-BE49-F238E27FC236}">
                <a16:creationId xmlns:a16="http://schemas.microsoft.com/office/drawing/2014/main" id="{61F53317-4809-2F3F-D425-EAB8F7BE600B}"/>
              </a:ext>
            </a:extLst>
          </p:cNvPr>
          <p:cNvSpPr txBox="1"/>
          <p:nvPr/>
        </p:nvSpPr>
        <p:spPr>
          <a:xfrm>
            <a:off x="288886" y="6334817"/>
            <a:ext cx="2527490" cy="369332"/>
          </a:xfrm>
          <a:prstGeom prst="rect">
            <a:avLst/>
          </a:prstGeom>
          <a:solidFill>
            <a:srgbClr val="FFFFFF">
              <a:alpha val="42745"/>
            </a:srgbClr>
          </a:solidFill>
        </p:spPr>
        <p:txBody>
          <a:bodyPr wrap="square" rtlCol="0">
            <a:spAutoFit/>
          </a:bodyPr>
          <a:lstStyle/>
          <a:p>
            <a:pPr algn="ctr"/>
            <a:r>
              <a:rPr lang="fr-FR" i="1"/>
              <a:t>tup</a:t>
            </a:r>
          </a:p>
        </p:txBody>
      </p:sp>
      <p:sp>
        <p:nvSpPr>
          <p:cNvPr id="24" name="ZoneTexte 23">
            <a:extLst>
              <a:ext uri="{FF2B5EF4-FFF2-40B4-BE49-F238E27FC236}">
                <a16:creationId xmlns:a16="http://schemas.microsoft.com/office/drawing/2014/main" id="{E4101D7B-75D0-5C1A-810D-ED382A0D0265}"/>
              </a:ext>
            </a:extLst>
          </p:cNvPr>
          <p:cNvSpPr txBox="1"/>
          <p:nvPr/>
        </p:nvSpPr>
        <p:spPr>
          <a:xfrm>
            <a:off x="6029357" y="6350161"/>
            <a:ext cx="2527490" cy="369332"/>
          </a:xfrm>
          <a:prstGeom prst="rect">
            <a:avLst/>
          </a:prstGeom>
          <a:solidFill>
            <a:srgbClr val="FFFFFF">
              <a:alpha val="42745"/>
            </a:srgbClr>
          </a:solidFill>
        </p:spPr>
        <p:txBody>
          <a:bodyPr wrap="square" rtlCol="0">
            <a:spAutoFit/>
          </a:bodyPr>
          <a:lstStyle/>
          <a:p>
            <a:pPr algn="ctr"/>
            <a:r>
              <a:rPr lang="fr-FR" i="1"/>
              <a:t>puw</a:t>
            </a:r>
          </a:p>
        </p:txBody>
      </p:sp>
      <p:pic>
        <p:nvPicPr>
          <p:cNvPr id="2" name="Tup pyr 20_3551">
            <a:hlinkClick r:id="" action="ppaction://media"/>
            <a:extLst>
              <a:ext uri="{FF2B5EF4-FFF2-40B4-BE49-F238E27FC236}">
                <a16:creationId xmlns:a16="http://schemas.microsoft.com/office/drawing/2014/main" id="{905F2C58-53AA-5638-6219-F79FBB5D252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900114" y="3110121"/>
            <a:ext cx="490611" cy="490611"/>
          </a:xfrm>
          <a:prstGeom prst="rect">
            <a:avLst/>
          </a:prstGeom>
        </p:spPr>
      </p:pic>
      <p:sp>
        <p:nvSpPr>
          <p:cNvPr id="12" name="ZoneTexte 11">
            <a:extLst>
              <a:ext uri="{FF2B5EF4-FFF2-40B4-BE49-F238E27FC236}">
                <a16:creationId xmlns:a16="http://schemas.microsoft.com/office/drawing/2014/main" id="{C7809D7C-22C1-D121-63E3-1F51E0F67B61}"/>
              </a:ext>
            </a:extLst>
          </p:cNvPr>
          <p:cNvSpPr txBox="1"/>
          <p:nvPr/>
        </p:nvSpPr>
        <p:spPr>
          <a:xfrm>
            <a:off x="7249806" y="3616601"/>
            <a:ext cx="1791229" cy="600164"/>
          </a:xfrm>
          <a:prstGeom prst="rect">
            <a:avLst/>
          </a:prstGeom>
          <a:solidFill>
            <a:srgbClr val="FFFFFF">
              <a:alpha val="42745"/>
            </a:srgbClr>
          </a:solidFill>
        </p:spPr>
        <p:txBody>
          <a:bodyPr wrap="square" rtlCol="0">
            <a:spAutoFit/>
          </a:bodyPr>
          <a:lstStyle/>
          <a:p>
            <a:pPr algn="ctr"/>
            <a:r>
              <a:rPr lang="fr-FR" sz="1100" dirty="0"/>
              <a:t>Vol de Nuit – Pyrénées</a:t>
            </a:r>
          </a:p>
          <a:p>
            <a:pPr algn="ctr"/>
            <a:r>
              <a:rPr lang="fr-FR" sz="1100" dirty="0"/>
              <a:t>La Pierre Saint-Martin</a:t>
            </a:r>
          </a:p>
          <a:p>
            <a:pPr algn="ctr"/>
            <a:r>
              <a:rPr lang="fr-FR" sz="1100" i="1" dirty="0"/>
              <a:t>tsrp tup tew</a:t>
            </a:r>
            <a:endParaRPr lang="fr-FR" sz="1100" dirty="0"/>
          </a:p>
        </p:txBody>
      </p:sp>
      <p:pic>
        <p:nvPicPr>
          <p:cNvPr id="20" name="XC694193 - Bruant ortolan - Emberiza hortulana Joost puw">
            <a:hlinkClick r:id="" action="ppaction://media"/>
            <a:extLst>
              <a:ext uri="{FF2B5EF4-FFF2-40B4-BE49-F238E27FC236}">
                <a16:creationId xmlns:a16="http://schemas.microsoft.com/office/drawing/2014/main" id="{DBFFC707-F993-712B-9ACF-B642125B98C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547070" y="3292196"/>
            <a:ext cx="490611" cy="490611"/>
          </a:xfrm>
          <a:prstGeom prst="rect">
            <a:avLst/>
          </a:prstGeom>
        </p:spPr>
      </p:pic>
      <p:sp>
        <p:nvSpPr>
          <p:cNvPr id="22" name="ZoneTexte 21">
            <a:extLst>
              <a:ext uri="{FF2B5EF4-FFF2-40B4-BE49-F238E27FC236}">
                <a16:creationId xmlns:a16="http://schemas.microsoft.com/office/drawing/2014/main" id="{4194B006-2408-4742-7821-DA4D2DB59CC8}"/>
              </a:ext>
            </a:extLst>
          </p:cNvPr>
          <p:cNvSpPr txBox="1"/>
          <p:nvPr/>
        </p:nvSpPr>
        <p:spPr>
          <a:xfrm>
            <a:off x="9823428" y="3785878"/>
            <a:ext cx="1937896" cy="430887"/>
          </a:xfrm>
          <a:prstGeom prst="rect">
            <a:avLst/>
          </a:prstGeom>
          <a:solidFill>
            <a:srgbClr val="FFFFFF">
              <a:alpha val="42745"/>
            </a:srgbClr>
          </a:solidFill>
        </p:spPr>
        <p:txBody>
          <a:bodyPr wrap="square" rtlCol="0">
            <a:spAutoFit/>
          </a:bodyPr>
          <a:lstStyle/>
          <a:p>
            <a:pPr algn="ctr"/>
            <a:r>
              <a:rPr lang="fr-FR" sz="1100" i="1" dirty="0"/>
              <a:t>puw</a:t>
            </a:r>
          </a:p>
          <a:p>
            <a:pPr algn="ctr"/>
            <a:r>
              <a:rPr lang="fr-FR" sz="1100" dirty="0"/>
              <a:t>XC694193 Joost van Bruggen</a:t>
            </a:r>
          </a:p>
        </p:txBody>
      </p:sp>
    </p:spTree>
    <p:extLst>
      <p:ext uri="{BB962C8B-B14F-4D97-AF65-F5344CB8AC3E}">
        <p14:creationId xmlns:p14="http://schemas.microsoft.com/office/powerpoint/2010/main" val="420956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2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2"/>
                </p:tgtEl>
              </p:cMediaNode>
            </p:audio>
            <p:audio>
              <p:cMediaNode vol="100000">
                <p:cTn id="12"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b="1" i="1" dirty="0">
                <a:solidFill>
                  <a:srgbClr val="FFDD89"/>
                </a:solidFill>
                <a:latin typeface="LPO"/>
              </a:rPr>
              <a:t>vin</a:t>
            </a:r>
            <a:endParaRPr lang="fr-FR" b="1" i="1" dirty="0">
              <a:solidFill>
                <a:srgbClr val="FFDD89"/>
              </a:solidFill>
              <a:latin typeface="LPO" pitchFamily="50" charset="0"/>
            </a:endParaRPr>
          </a:p>
        </p:txBody>
      </p:sp>
      <p:sp>
        <p:nvSpPr>
          <p:cNvPr id="8" name="ZoneTexte 7">
            <a:extLst>
              <a:ext uri="{FF2B5EF4-FFF2-40B4-BE49-F238E27FC236}">
                <a16:creationId xmlns:a16="http://schemas.microsoft.com/office/drawing/2014/main" id="{45CB4D48-EC6A-DE6E-9C3F-090355C8A593}"/>
              </a:ext>
            </a:extLst>
          </p:cNvPr>
          <p:cNvSpPr txBox="1"/>
          <p:nvPr/>
        </p:nvSpPr>
        <p:spPr>
          <a:xfrm>
            <a:off x="254846" y="2034804"/>
            <a:ext cx="6706657" cy="3200876"/>
          </a:xfrm>
          <a:prstGeom prst="rect">
            <a:avLst/>
          </a:prstGeom>
          <a:noFill/>
        </p:spPr>
        <p:txBody>
          <a:bodyPr wrap="square" lIns="91440" tIns="45720" rIns="91440" bIns="45720" rtlCol="0" anchor="t">
            <a:spAutoFit/>
          </a:bodyPr>
          <a:lstStyle/>
          <a:p>
            <a:pPr marL="285750" indent="-285750">
              <a:spcAft>
                <a:spcPts val="600"/>
              </a:spcAft>
              <a:buFontTx/>
              <a:buChar char="-"/>
            </a:pPr>
            <a:r>
              <a:rPr lang="fr-FR" dirty="0">
                <a:solidFill>
                  <a:srgbClr val="FFF1CD"/>
                </a:solidFill>
                <a:ea typeface="Roboto" pitchFamily="2" charset="0"/>
              </a:rPr>
              <a:t>Cri nasal, parfois finement modulé, parfois avec des harmoniques</a:t>
            </a:r>
          </a:p>
          <a:p>
            <a:pPr marL="285750" indent="-285750">
              <a:spcAft>
                <a:spcPts val="600"/>
              </a:spcAft>
              <a:buFontTx/>
              <a:buChar char="-"/>
            </a:pPr>
            <a:r>
              <a:rPr lang="fr-FR" dirty="0">
                <a:solidFill>
                  <a:srgbClr val="FFF1CD"/>
                </a:solidFill>
                <a:ea typeface="Roboto" pitchFamily="2" charset="0"/>
              </a:rPr>
              <a:t>Entre 3-4kHz</a:t>
            </a:r>
          </a:p>
          <a:p>
            <a:pPr marL="285750" indent="-285750">
              <a:spcAft>
                <a:spcPts val="600"/>
              </a:spcAft>
              <a:buFontTx/>
              <a:buChar char="-"/>
            </a:pPr>
            <a:r>
              <a:rPr lang="fr-FR" dirty="0">
                <a:solidFill>
                  <a:srgbClr val="FFF1CD"/>
                </a:solidFill>
                <a:ea typeface="Roboto" pitchFamily="2" charset="0"/>
              </a:rPr>
              <a:t>Sonorité rappelant le Bouvreuil trompeteur</a:t>
            </a:r>
          </a:p>
          <a:p>
            <a:pPr marL="285750" indent="-285750">
              <a:spcAft>
                <a:spcPts val="600"/>
              </a:spcAft>
              <a:buFontTx/>
              <a:buChar char="-"/>
            </a:pPr>
            <a:r>
              <a:rPr lang="fr-FR" dirty="0">
                <a:solidFill>
                  <a:srgbClr val="FFF1CD"/>
                </a:solidFill>
                <a:ea typeface="Roboto" pitchFamily="2" charset="0"/>
              </a:rPr>
              <a:t>Très peu enregistré : peu de connaissances sur la variabilité du cri</a:t>
            </a:r>
          </a:p>
          <a:p>
            <a:pPr marL="285750" indent="-285750">
              <a:spcAft>
                <a:spcPts val="600"/>
              </a:spcAft>
              <a:buFontTx/>
              <a:buChar char="-"/>
            </a:pPr>
            <a:r>
              <a:rPr lang="fr-FR" dirty="0">
                <a:solidFill>
                  <a:srgbClr val="FFF1CD"/>
                </a:solidFill>
                <a:ea typeface="Roboto" pitchFamily="2" charset="0"/>
              </a:rPr>
              <a:t>A détecter dans des séries de cris classiques</a:t>
            </a:r>
          </a:p>
          <a:p>
            <a:pPr>
              <a:spcAft>
                <a:spcPts val="600"/>
              </a:spcAft>
            </a:pPr>
            <a:endParaRPr lang="fr-FR" dirty="0">
              <a:solidFill>
                <a:srgbClr val="FFF1CD"/>
              </a:solidFill>
              <a:ea typeface="Roboto" pitchFamily="2" charset="0"/>
            </a:endParaRPr>
          </a:p>
          <a:p>
            <a:pPr marL="285750" indent="-285750">
              <a:spcAft>
                <a:spcPts val="600"/>
              </a:spcAft>
              <a:buChar char="-"/>
            </a:pPr>
            <a:endParaRPr lang="fr-FR" dirty="0">
              <a:solidFill>
                <a:srgbClr val="FFF1CD"/>
              </a:solidFill>
              <a:ea typeface="Roboto" pitchFamily="2" charset="0"/>
            </a:endParaRPr>
          </a:p>
          <a:p>
            <a:pPr marL="285750" indent="-285750">
              <a:spcAft>
                <a:spcPts val="600"/>
              </a:spcAft>
              <a:buChar char="-"/>
            </a:pPr>
            <a:endParaRPr lang="fr-FR" dirty="0">
              <a:solidFill>
                <a:srgbClr val="FFF1CD"/>
              </a:solidFill>
              <a:ea typeface="Roboto" pitchFamily="2" charset="0"/>
            </a:endParaRPr>
          </a:p>
          <a:p>
            <a:endParaRPr lang="fr-FR" dirty="0">
              <a:solidFill>
                <a:srgbClr val="FFF1CD"/>
              </a:solidFill>
              <a:ea typeface="Roboto" pitchFamily="2" charset="0"/>
            </a:endParaRPr>
          </a:p>
        </p:txBody>
      </p:sp>
      <p:sp>
        <p:nvSpPr>
          <p:cNvPr id="3" name="ZoneTexte 2">
            <a:extLst>
              <a:ext uri="{FF2B5EF4-FFF2-40B4-BE49-F238E27FC236}">
                <a16:creationId xmlns:a16="http://schemas.microsoft.com/office/drawing/2014/main" id="{A1C3C85F-96B2-4128-8455-4DD60566E7CE}"/>
              </a:ext>
            </a:extLst>
          </p:cNvPr>
          <p:cNvSpPr txBox="1"/>
          <p:nvPr/>
        </p:nvSpPr>
        <p:spPr>
          <a:xfrm>
            <a:off x="2137796" y="581843"/>
            <a:ext cx="2879831" cy="461665"/>
          </a:xfrm>
          <a:prstGeom prst="rect">
            <a:avLst/>
          </a:prstGeom>
          <a:noFill/>
        </p:spPr>
        <p:txBody>
          <a:bodyPr wrap="square">
            <a:spAutoFit/>
          </a:bodyPr>
          <a:lstStyle/>
          <a:p>
            <a:r>
              <a:rPr lang="fr-FR" sz="2400" b="1" dirty="0">
                <a:solidFill>
                  <a:srgbClr val="D37F03"/>
                </a:solidFill>
                <a:latin typeface="LPO" pitchFamily="50" charset="0"/>
              </a:rPr>
              <a:t>0,04% des cris</a:t>
            </a:r>
          </a:p>
        </p:txBody>
      </p:sp>
      <p:sp>
        <p:nvSpPr>
          <p:cNvPr id="12" name="ZoneTexte 11">
            <a:extLst>
              <a:ext uri="{FF2B5EF4-FFF2-40B4-BE49-F238E27FC236}">
                <a16:creationId xmlns:a16="http://schemas.microsoft.com/office/drawing/2014/main" id="{C7809D7C-22C1-D121-63E3-1F51E0F67B61}"/>
              </a:ext>
            </a:extLst>
          </p:cNvPr>
          <p:cNvSpPr txBox="1"/>
          <p:nvPr/>
        </p:nvSpPr>
        <p:spPr>
          <a:xfrm>
            <a:off x="8684344" y="4613528"/>
            <a:ext cx="1791229" cy="600164"/>
          </a:xfrm>
          <a:prstGeom prst="rect">
            <a:avLst/>
          </a:prstGeom>
          <a:solidFill>
            <a:srgbClr val="FFFFFF">
              <a:alpha val="42745"/>
            </a:srgbClr>
          </a:solidFill>
        </p:spPr>
        <p:txBody>
          <a:bodyPr wrap="square" rtlCol="0">
            <a:spAutoFit/>
          </a:bodyPr>
          <a:lstStyle/>
          <a:p>
            <a:pPr algn="ctr"/>
            <a:r>
              <a:rPr lang="fr-FR" sz="1100" dirty="0"/>
              <a:t>Vol de Nuit – Pyrénées</a:t>
            </a:r>
          </a:p>
          <a:p>
            <a:pPr algn="ctr"/>
            <a:r>
              <a:rPr lang="fr-FR" sz="1100" dirty="0"/>
              <a:t>Col d’Organbidexka</a:t>
            </a:r>
          </a:p>
          <a:p>
            <a:pPr algn="ctr"/>
            <a:r>
              <a:rPr lang="fr-FR" sz="1100" i="1" dirty="0"/>
              <a:t>tew vin tew</a:t>
            </a:r>
            <a:endParaRPr lang="fr-FR" sz="1100" dirty="0"/>
          </a:p>
        </p:txBody>
      </p:sp>
      <p:pic>
        <p:nvPicPr>
          <p:cNvPr id="26" name="STATION31_ENREGISTREMENT18471 vin organbi">
            <a:hlinkClick r:id="" action="ppaction://media"/>
            <a:extLst>
              <a:ext uri="{FF2B5EF4-FFF2-40B4-BE49-F238E27FC236}">
                <a16:creationId xmlns:a16="http://schemas.microsoft.com/office/drawing/2014/main" id="{4EAE6ACB-652D-FA3E-4878-E35FDD54A7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5159" y="3918194"/>
            <a:ext cx="609600" cy="609600"/>
          </a:xfrm>
          <a:prstGeom prst="rect">
            <a:avLst/>
          </a:prstGeom>
        </p:spPr>
      </p:pic>
      <p:pic>
        <p:nvPicPr>
          <p:cNvPr id="28" name="Image 27">
            <a:extLst>
              <a:ext uri="{FF2B5EF4-FFF2-40B4-BE49-F238E27FC236}">
                <a16:creationId xmlns:a16="http://schemas.microsoft.com/office/drawing/2014/main" id="{68E03EF1-130F-D2FB-0E88-9D7C04C9F414}"/>
              </a:ext>
            </a:extLst>
          </p:cNvPr>
          <p:cNvPicPr>
            <a:picLocks noChangeAspect="1"/>
          </p:cNvPicPr>
          <p:nvPr/>
        </p:nvPicPr>
        <p:blipFill>
          <a:blip r:embed="rId7"/>
          <a:stretch>
            <a:fillRect/>
          </a:stretch>
        </p:blipFill>
        <p:spPr>
          <a:xfrm>
            <a:off x="8194850" y="916130"/>
            <a:ext cx="2514951" cy="2657846"/>
          </a:xfrm>
          <a:prstGeom prst="rect">
            <a:avLst/>
          </a:prstGeom>
        </p:spPr>
      </p:pic>
      <p:pic>
        <p:nvPicPr>
          <p:cNvPr id="5" name="Image 4">
            <a:extLst>
              <a:ext uri="{FF2B5EF4-FFF2-40B4-BE49-F238E27FC236}">
                <a16:creationId xmlns:a16="http://schemas.microsoft.com/office/drawing/2014/main" id="{867C44C7-0B07-6CED-2340-5200248327AE}"/>
              </a:ext>
            </a:extLst>
          </p:cNvPr>
          <p:cNvPicPr>
            <a:picLocks noChangeAspect="1"/>
          </p:cNvPicPr>
          <p:nvPr/>
        </p:nvPicPr>
        <p:blipFill>
          <a:blip r:embed="rId8"/>
          <a:stretch>
            <a:fillRect/>
          </a:stretch>
        </p:blipFill>
        <p:spPr>
          <a:xfrm>
            <a:off x="542906" y="4198429"/>
            <a:ext cx="6255663" cy="1509987"/>
          </a:xfrm>
          <a:prstGeom prst="rect">
            <a:avLst/>
          </a:prstGeom>
        </p:spPr>
      </p:pic>
      <p:sp>
        <p:nvSpPr>
          <p:cNvPr id="7" name="ZoneTexte 6">
            <a:extLst>
              <a:ext uri="{FF2B5EF4-FFF2-40B4-BE49-F238E27FC236}">
                <a16:creationId xmlns:a16="http://schemas.microsoft.com/office/drawing/2014/main" id="{09F260C2-CFB3-9FAA-AE91-EE2A265BA971}"/>
              </a:ext>
            </a:extLst>
          </p:cNvPr>
          <p:cNvSpPr txBox="1"/>
          <p:nvPr/>
        </p:nvSpPr>
        <p:spPr>
          <a:xfrm>
            <a:off x="2755950" y="5862965"/>
            <a:ext cx="1791229" cy="261610"/>
          </a:xfrm>
          <a:prstGeom prst="rect">
            <a:avLst/>
          </a:prstGeom>
          <a:solidFill>
            <a:srgbClr val="FFFFFF">
              <a:alpha val="42745"/>
            </a:srgbClr>
          </a:solidFill>
        </p:spPr>
        <p:txBody>
          <a:bodyPr wrap="square" rtlCol="0">
            <a:spAutoFit/>
          </a:bodyPr>
          <a:lstStyle/>
          <a:p>
            <a:pPr algn="ctr"/>
            <a:r>
              <a:rPr lang="fr-FR" sz="1100" dirty="0"/>
              <a:t>The Sound </a:t>
            </a:r>
            <a:r>
              <a:rPr lang="fr-FR" sz="1100" dirty="0" err="1"/>
              <a:t>Approach</a:t>
            </a:r>
            <a:endParaRPr lang="fr-FR" sz="1100" dirty="0"/>
          </a:p>
        </p:txBody>
      </p:sp>
    </p:spTree>
    <p:extLst>
      <p:ext uri="{BB962C8B-B14F-4D97-AF65-F5344CB8AC3E}">
        <p14:creationId xmlns:p14="http://schemas.microsoft.com/office/powerpoint/2010/main" val="268809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b="1" i="1" err="1">
                <a:solidFill>
                  <a:srgbClr val="FFDD89"/>
                </a:solidFill>
                <a:latin typeface="LPO"/>
              </a:rPr>
              <a:t>pluk</a:t>
            </a:r>
            <a:endParaRPr lang="fr-FR" b="1" i="1" err="1">
              <a:solidFill>
                <a:srgbClr val="FFDD89"/>
              </a:solidFill>
              <a:latin typeface="LPO" pitchFamily="50" charset="0"/>
            </a:endParaRPr>
          </a:p>
        </p:txBody>
      </p:sp>
      <p:sp>
        <p:nvSpPr>
          <p:cNvPr id="7" name="ZoneTexte 6">
            <a:extLst>
              <a:ext uri="{FF2B5EF4-FFF2-40B4-BE49-F238E27FC236}">
                <a16:creationId xmlns:a16="http://schemas.microsoft.com/office/drawing/2014/main" id="{730A05CE-1BA5-612C-6EA5-C9BB9A7FC98A}"/>
              </a:ext>
            </a:extLst>
          </p:cNvPr>
          <p:cNvSpPr txBox="1"/>
          <p:nvPr/>
        </p:nvSpPr>
        <p:spPr>
          <a:xfrm>
            <a:off x="224384" y="1401418"/>
            <a:ext cx="11599441" cy="369332"/>
          </a:xfrm>
          <a:prstGeom prst="rect">
            <a:avLst/>
          </a:prstGeom>
          <a:noFill/>
        </p:spPr>
        <p:txBody>
          <a:bodyPr wrap="square" lIns="91440" tIns="45720" rIns="91440" bIns="45720" rtlCol="0" anchor="t">
            <a:spAutoFit/>
          </a:bodyPr>
          <a:lstStyle/>
          <a:p>
            <a:r>
              <a:rPr lang="fr-FR" b="1" dirty="0">
                <a:solidFill>
                  <a:srgbClr val="D37F03"/>
                </a:solidFill>
                <a:latin typeface="LPO"/>
              </a:rPr>
              <a:t>Jamais enregistré (à notre connaissance) la nuit mais commun de jour (notamment à l'envol)</a:t>
            </a:r>
            <a:endParaRPr lang="fr-FR" dirty="0">
              <a:solidFill>
                <a:srgbClr val="FFF1CD"/>
              </a:solidFill>
              <a:latin typeface="LPO" pitchFamily="50" charset="0"/>
            </a:endParaRPr>
          </a:p>
        </p:txBody>
      </p:sp>
      <p:sp>
        <p:nvSpPr>
          <p:cNvPr id="10" name="ZoneTexte 9">
            <a:extLst>
              <a:ext uri="{FF2B5EF4-FFF2-40B4-BE49-F238E27FC236}">
                <a16:creationId xmlns:a16="http://schemas.microsoft.com/office/drawing/2014/main" id="{2606D01F-7732-CE3B-A371-E381EF6669A3}"/>
              </a:ext>
            </a:extLst>
          </p:cNvPr>
          <p:cNvSpPr txBox="1"/>
          <p:nvPr/>
        </p:nvSpPr>
        <p:spPr>
          <a:xfrm>
            <a:off x="440474" y="2061059"/>
            <a:ext cx="6570262" cy="1077218"/>
          </a:xfrm>
          <a:prstGeom prst="rect">
            <a:avLst/>
          </a:prstGeom>
          <a:noFill/>
        </p:spPr>
        <p:txBody>
          <a:bodyPr wrap="square" lIns="91440" tIns="45720" rIns="91440" bIns="45720" rtlCol="0" anchor="t">
            <a:spAutoFit/>
          </a:bodyPr>
          <a:lstStyle/>
          <a:p>
            <a:pPr marL="285750" indent="-285750">
              <a:spcAft>
                <a:spcPts val="600"/>
              </a:spcAft>
              <a:buFont typeface="Calibri"/>
              <a:buChar char="-"/>
            </a:pPr>
            <a:r>
              <a:rPr lang="fr-FR" dirty="0">
                <a:solidFill>
                  <a:srgbClr val="FFF1CD"/>
                </a:solidFill>
                <a:ea typeface="Roboto" pitchFamily="2" charset="0"/>
              </a:rPr>
              <a:t>Cri sourd, porte peu, souvent étouffé </a:t>
            </a:r>
          </a:p>
          <a:p>
            <a:pPr marL="285750" indent="-285750">
              <a:spcAft>
                <a:spcPts val="600"/>
              </a:spcAft>
              <a:buFont typeface="Calibri"/>
              <a:buChar char="-"/>
            </a:pPr>
            <a:r>
              <a:rPr lang="fr-FR" dirty="0">
                <a:solidFill>
                  <a:srgbClr val="FFF1CD"/>
                </a:solidFill>
                <a:ea typeface="Roboto" pitchFamily="2" charset="0"/>
              </a:rPr>
              <a:t>Souvent doublé ou triplé</a:t>
            </a:r>
          </a:p>
          <a:p>
            <a:pPr marL="285750" indent="-285750">
              <a:spcAft>
                <a:spcPts val="600"/>
              </a:spcAft>
              <a:buFont typeface="Calibri"/>
              <a:buChar char="-"/>
            </a:pPr>
            <a:r>
              <a:rPr lang="fr-FR" dirty="0">
                <a:solidFill>
                  <a:srgbClr val="FFF1CD"/>
                </a:solidFill>
                <a:ea typeface="Roboto" pitchFamily="2" charset="0"/>
              </a:rPr>
              <a:t>Barre montante rappelant (vaguement) la Marouette ponctuée</a:t>
            </a:r>
            <a:endParaRPr lang="fr-FR" dirty="0">
              <a:ea typeface="Roboto" pitchFamily="2" charset="0"/>
              <a:cs typeface="Calibri" panose="020F0502020204030204"/>
            </a:endParaRPr>
          </a:p>
        </p:txBody>
      </p:sp>
      <p:pic>
        <p:nvPicPr>
          <p:cNvPr id="2" name="Image 1" descr="Une image contenant capture d’écran, texte&#10;&#10;Description générée automatiquement">
            <a:extLst>
              <a:ext uri="{FF2B5EF4-FFF2-40B4-BE49-F238E27FC236}">
                <a16:creationId xmlns:a16="http://schemas.microsoft.com/office/drawing/2014/main" id="{DB840189-B885-7714-01DC-8F5F2FF1C84A}"/>
              </a:ext>
            </a:extLst>
          </p:cNvPr>
          <p:cNvPicPr>
            <a:picLocks noChangeAspect="1"/>
          </p:cNvPicPr>
          <p:nvPr/>
        </p:nvPicPr>
        <p:blipFill>
          <a:blip r:embed="rId6"/>
          <a:stretch>
            <a:fillRect/>
          </a:stretch>
        </p:blipFill>
        <p:spPr>
          <a:xfrm>
            <a:off x="1809932" y="3488028"/>
            <a:ext cx="8545158" cy="2743437"/>
          </a:xfrm>
          <a:prstGeom prst="rect">
            <a:avLst/>
          </a:prstGeom>
        </p:spPr>
      </p:pic>
      <p:pic>
        <p:nvPicPr>
          <p:cNvPr id="3" name="XC920519 - Bruant ortolan - Emberiza hortulana Hannu Varkki pluk">
            <a:hlinkClick r:id="" action="ppaction://media"/>
            <a:extLst>
              <a:ext uri="{FF2B5EF4-FFF2-40B4-BE49-F238E27FC236}">
                <a16:creationId xmlns:a16="http://schemas.microsoft.com/office/drawing/2014/main" id="{0DDFF857-B718-F0AB-02C6-6573986E7E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47646" y="2078320"/>
            <a:ext cx="609600" cy="609600"/>
          </a:xfrm>
          <a:prstGeom prst="rect">
            <a:avLst/>
          </a:prstGeom>
        </p:spPr>
      </p:pic>
      <p:sp>
        <p:nvSpPr>
          <p:cNvPr id="5" name="ZoneTexte 4">
            <a:extLst>
              <a:ext uri="{FF2B5EF4-FFF2-40B4-BE49-F238E27FC236}">
                <a16:creationId xmlns:a16="http://schemas.microsoft.com/office/drawing/2014/main" id="{EBBE7793-3C04-F0B7-BBB3-712AF1BD2C28}"/>
              </a:ext>
            </a:extLst>
          </p:cNvPr>
          <p:cNvSpPr txBox="1"/>
          <p:nvPr/>
        </p:nvSpPr>
        <p:spPr>
          <a:xfrm>
            <a:off x="8183498" y="2829091"/>
            <a:ext cx="1937896" cy="430887"/>
          </a:xfrm>
          <a:prstGeom prst="rect">
            <a:avLst/>
          </a:prstGeom>
          <a:solidFill>
            <a:srgbClr val="FFFFFF">
              <a:alpha val="42745"/>
            </a:srgbClr>
          </a:solidFill>
        </p:spPr>
        <p:txBody>
          <a:bodyPr wrap="square" rtlCol="0">
            <a:spAutoFit/>
          </a:bodyPr>
          <a:lstStyle/>
          <a:p>
            <a:pPr algn="ctr"/>
            <a:r>
              <a:rPr lang="fr-FR" sz="1100" dirty="0"/>
              <a:t>XC920519 </a:t>
            </a:r>
            <a:r>
              <a:rPr lang="fr-FR" sz="1100" dirty="0" err="1"/>
              <a:t>Hannu</a:t>
            </a:r>
            <a:r>
              <a:rPr lang="fr-FR" sz="1100" dirty="0"/>
              <a:t> </a:t>
            </a:r>
            <a:r>
              <a:rPr lang="fr-FR" sz="1100" dirty="0" err="1"/>
              <a:t>Varkki</a:t>
            </a:r>
            <a:endParaRPr lang="fr-FR" sz="1100" dirty="0"/>
          </a:p>
          <a:p>
            <a:pPr algn="ctr"/>
            <a:r>
              <a:rPr lang="fr-FR" sz="1100" dirty="0"/>
              <a:t>(diurne)</a:t>
            </a:r>
          </a:p>
        </p:txBody>
      </p:sp>
    </p:spTree>
    <p:extLst>
      <p:ext uri="{BB962C8B-B14F-4D97-AF65-F5344CB8AC3E}">
        <p14:creationId xmlns:p14="http://schemas.microsoft.com/office/powerpoint/2010/main" val="297962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7" name="Titre 1">
            <a:extLst>
              <a:ext uri="{FF2B5EF4-FFF2-40B4-BE49-F238E27FC236}">
                <a16:creationId xmlns:a16="http://schemas.microsoft.com/office/drawing/2014/main" id="{AA8DDFB9-5CEA-508B-759F-BB26FAA1F318}"/>
              </a:ext>
            </a:extLst>
          </p:cNvPr>
          <p:cNvSpPr txBox="1">
            <a:spLocks noGrp="1"/>
          </p:cNvSpPr>
          <p:nvPr>
            <p:ph type="ctrTitle"/>
          </p:nvPr>
        </p:nvSpPr>
        <p:spPr>
          <a:xfrm>
            <a:off x="522953" y="2082297"/>
            <a:ext cx="10588792" cy="1693884"/>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b="1" dirty="0">
                <a:solidFill>
                  <a:srgbClr val="FFDD89"/>
                </a:solidFill>
                <a:latin typeface="LPO"/>
              </a:rPr>
              <a:t>Variantes locales et risques de confusion</a:t>
            </a:r>
            <a:endParaRPr lang="fr-FR" sz="7200" b="1" dirty="0">
              <a:solidFill>
                <a:srgbClr val="FFDD89"/>
              </a:solidFill>
              <a:latin typeface="LPO" pitchFamily="50" charset="0"/>
            </a:endParaRPr>
          </a:p>
        </p:txBody>
      </p:sp>
      <p:sp>
        <p:nvSpPr>
          <p:cNvPr id="24" name="Espace réservé du pied de page 19">
            <a:extLst>
              <a:ext uri="{FF2B5EF4-FFF2-40B4-BE49-F238E27FC236}">
                <a16:creationId xmlns:a16="http://schemas.microsoft.com/office/drawing/2014/main" id="{CF688036-2B3A-5E3C-A237-B2F1C6E25D7B}"/>
              </a:ext>
            </a:extLst>
          </p:cNvPr>
          <p:cNvSpPr>
            <a:spLocks noGrp="1"/>
          </p:cNvSpPr>
          <p:nvPr>
            <p:ph type="ftr" sz="quarter" idx="11"/>
          </p:nvPr>
        </p:nvSpPr>
        <p:spPr>
          <a:xfrm>
            <a:off x="123817" y="6425943"/>
            <a:ext cx="5693532" cy="365125"/>
          </a:xfrm>
        </p:spPr>
        <p:txBody>
          <a:bodyPr/>
          <a:lstStyle/>
          <a:p>
            <a:pPr algn="l"/>
            <a:r>
              <a:rPr lang="fr-FR" sz="1050">
                <a:latin typeface="LPO" pitchFamily="50" charset="0"/>
              </a:rPr>
              <a:t>1 aout 2024 - Formation n°3 : les cris de vol nocturnes du Bruant ortolan</a:t>
            </a:r>
          </a:p>
        </p:txBody>
      </p:sp>
      <p:pic>
        <p:nvPicPr>
          <p:cNvPr id="2" name="Image 1" descr="Une image contenant oiseau, oscines, bec, moineau&#10;&#10;Description générée automatiquement">
            <a:extLst>
              <a:ext uri="{FF2B5EF4-FFF2-40B4-BE49-F238E27FC236}">
                <a16:creationId xmlns:a16="http://schemas.microsoft.com/office/drawing/2014/main" id="{3E388BE2-E4F3-46DE-0E38-83E3B321CC5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293" b="80162" l="60034" r="95547">
                        <a14:foregroundMark x1="68038" y1="78828" x2="68038" y2="78828"/>
                        <a14:foregroundMark x1="69673" y1="46586" x2="69560" y2="47354"/>
                        <a14:foregroundMark x1="90304" y1="57172" x2="89121" y2="57172"/>
                        <a14:foregroundMark x1="94194" y1="56323" x2="85287" y2="57980"/>
                        <a14:foregroundMark x1="91883" y1="56727" x2="84386" y2="57697"/>
                        <a14:foregroundMark x1="91545" y1="56606" x2="90417" y2="56808"/>
                        <a14:foregroundMark x1="92334" y1="56525" x2="92334" y2="56525"/>
                        <a14:foregroundMark x1="95434" y1="63192" x2="95434" y2="63192"/>
                        <a14:foregroundMark x1="71421" y1="45899" x2="71421" y2="46667"/>
                        <a14:foregroundMark x1="69166" y1="45616" x2="69166" y2="45616"/>
                        <a14:foregroundMark x1="60372" y1="59394" x2="60090" y2="59313"/>
                        <a14:foregroundMark x1="70068" y1="79596" x2="70068" y2="79596"/>
                        <a14:foregroundMark x1="67644" y1="79879" x2="67644" y2="79879"/>
                        <a14:foregroundMark x1="69955" y1="80202" x2="69955" y2="80202"/>
                        <a14:foregroundMark x1="67362" y1="78141" x2="67362" y2="78141"/>
                        <a14:foregroundMark x1="71195" y1="45293" x2="71195" y2="45293"/>
                        <a14:foregroundMark x1="69109" y1="47838" x2="68320" y2="51232"/>
                        <a14:foregroundMark x1="68997" y1="46949" x2="67756" y2="51030"/>
                        <a14:foregroundMark x1="60203" y1="59394" x2="60203" y2="59394"/>
                        <a14:backgroundMark x1="71139" y1="79596" x2="71139" y2="79596"/>
                        <a14:backgroundMark x1="69109" y1="79596" x2="69109" y2="79596"/>
                        <a14:backgroundMark x1="60034" y1="59232" x2="60034" y2="59232"/>
                        <a14:backgroundMark x1="60090" y1="59273" x2="60090" y2="59273"/>
                        <a14:backgroundMark x1="60203" y1="59273" x2="60203" y2="59273"/>
                      </a14:backgroundRemoval>
                    </a14:imgEffect>
                  </a14:imgLayer>
                </a14:imgProps>
              </a:ext>
              <a:ext uri="{28A0092B-C50C-407E-A947-70E740481C1C}">
                <a14:useLocalDpi xmlns:a14="http://schemas.microsoft.com/office/drawing/2010/main" val="0"/>
              </a:ext>
            </a:extLst>
          </a:blip>
          <a:srcRect l="56251" t="43961" b="18428"/>
          <a:stretch/>
        </p:blipFill>
        <p:spPr>
          <a:xfrm>
            <a:off x="9245120" y="3776181"/>
            <a:ext cx="1793558" cy="2151552"/>
          </a:xfrm>
          <a:prstGeom prst="rect">
            <a:avLst/>
          </a:prstGeom>
        </p:spPr>
      </p:pic>
    </p:spTree>
    <p:extLst>
      <p:ext uri="{BB962C8B-B14F-4D97-AF65-F5344CB8AC3E}">
        <p14:creationId xmlns:p14="http://schemas.microsoft.com/office/powerpoint/2010/main" val="1529940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Variantes locales</a:t>
            </a:r>
            <a:endParaRPr lang="fr-FR" sz="4800" b="1">
              <a:solidFill>
                <a:srgbClr val="FFDD89"/>
              </a:solidFill>
              <a:latin typeface="LPO" pitchFamily="50" charset="0"/>
            </a:endParaRPr>
          </a:p>
        </p:txBody>
      </p:sp>
      <p:sp>
        <p:nvSpPr>
          <p:cNvPr id="7" name="ZoneTexte 6">
            <a:extLst>
              <a:ext uri="{FF2B5EF4-FFF2-40B4-BE49-F238E27FC236}">
                <a16:creationId xmlns:a16="http://schemas.microsoft.com/office/drawing/2014/main" id="{730A05CE-1BA5-612C-6EA5-C9BB9A7FC98A}"/>
              </a:ext>
            </a:extLst>
          </p:cNvPr>
          <p:cNvSpPr txBox="1"/>
          <p:nvPr/>
        </p:nvSpPr>
        <p:spPr>
          <a:xfrm>
            <a:off x="224385" y="1401418"/>
            <a:ext cx="11372146" cy="1600438"/>
          </a:xfrm>
          <a:prstGeom prst="rect">
            <a:avLst/>
          </a:prstGeom>
          <a:noFill/>
        </p:spPr>
        <p:txBody>
          <a:bodyPr wrap="square" lIns="91440" tIns="45720" rIns="91440" bIns="45720" rtlCol="0" anchor="t">
            <a:spAutoFit/>
          </a:bodyPr>
          <a:lstStyle/>
          <a:p>
            <a:r>
              <a:rPr lang="fr-FR" sz="2000" b="1">
                <a:solidFill>
                  <a:srgbClr val="D37F03"/>
                </a:solidFill>
                <a:latin typeface="LPO"/>
              </a:rPr>
              <a:t>Les oiseaux vocalisant de jour, posés, peuvent émettre des variantes locales (notamment en Méditerranée)</a:t>
            </a:r>
          </a:p>
          <a:p>
            <a:pPr marL="285750" indent="-285750">
              <a:spcAft>
                <a:spcPts val="600"/>
              </a:spcAft>
              <a:buChar char="-"/>
            </a:pPr>
            <a:endParaRPr lang="fr-FR" sz="1600">
              <a:solidFill>
                <a:srgbClr val="FFF1CD"/>
              </a:solidFill>
              <a:latin typeface="LPO" pitchFamily="50" charset="0"/>
            </a:endParaRPr>
          </a:p>
          <a:p>
            <a:pPr marL="285750" indent="-285750">
              <a:spcAft>
                <a:spcPts val="600"/>
              </a:spcAft>
              <a:buFontTx/>
              <a:buChar char="-"/>
            </a:pPr>
            <a:endParaRPr lang="fr-FR" sz="1600">
              <a:solidFill>
                <a:srgbClr val="FFF1CD"/>
              </a:solidFill>
              <a:latin typeface="LPO" pitchFamily="50" charset="0"/>
            </a:endParaRPr>
          </a:p>
          <a:p>
            <a:endParaRPr lang="fr-FR" sz="1600">
              <a:solidFill>
                <a:srgbClr val="FFF1CD"/>
              </a:solidFill>
              <a:latin typeface="LPO" pitchFamily="50" charset="0"/>
            </a:endParaRPr>
          </a:p>
        </p:txBody>
      </p:sp>
      <p:sp>
        <p:nvSpPr>
          <p:cNvPr id="10" name="ZoneTexte 9">
            <a:extLst>
              <a:ext uri="{FF2B5EF4-FFF2-40B4-BE49-F238E27FC236}">
                <a16:creationId xmlns:a16="http://schemas.microsoft.com/office/drawing/2014/main" id="{2606D01F-7732-CE3B-A371-E381EF6669A3}"/>
              </a:ext>
            </a:extLst>
          </p:cNvPr>
          <p:cNvSpPr txBox="1"/>
          <p:nvPr/>
        </p:nvSpPr>
        <p:spPr>
          <a:xfrm>
            <a:off x="224386" y="5257800"/>
            <a:ext cx="10815090" cy="1015663"/>
          </a:xfrm>
          <a:prstGeom prst="rect">
            <a:avLst/>
          </a:prstGeom>
          <a:noFill/>
        </p:spPr>
        <p:txBody>
          <a:bodyPr wrap="square" lIns="91440" tIns="45720" rIns="91440" bIns="45720" rtlCol="0" anchor="t">
            <a:spAutoFit/>
          </a:bodyPr>
          <a:lstStyle/>
          <a:p>
            <a:endParaRPr lang="fr-FR" sz="600">
              <a:solidFill>
                <a:srgbClr val="FFF1CD"/>
              </a:solidFill>
            </a:endParaRPr>
          </a:p>
          <a:p>
            <a:pPr>
              <a:spcAft>
                <a:spcPts val="600"/>
              </a:spcAft>
            </a:pPr>
            <a:r>
              <a:rPr lang="fr-FR">
                <a:solidFill>
                  <a:srgbClr val="FFF1CD"/>
                </a:solidFill>
              </a:rPr>
              <a:t>Exemple de cris poussés en journée par un Bruant ortolan du plateau de Valensole (silences tronqués). Noter les notes fortement modulées fléchées en bleu qui ne rentrent dans aucune catégorie précédemment décrite. L'alternance de plusieurs types de cris et le registre restent toutefois typiques de l'ortolan.</a:t>
            </a:r>
          </a:p>
        </p:txBody>
      </p:sp>
      <p:pic>
        <p:nvPicPr>
          <p:cNvPr id="2" name="Image 1" descr="Une image contenant capture d’écran, ligne, texte&#10;&#10;Description générée automatiquement">
            <a:extLst>
              <a:ext uri="{FF2B5EF4-FFF2-40B4-BE49-F238E27FC236}">
                <a16:creationId xmlns:a16="http://schemas.microsoft.com/office/drawing/2014/main" id="{2CC5FC36-CC77-4D43-E6CB-E5845CE975A6}"/>
              </a:ext>
            </a:extLst>
          </p:cNvPr>
          <p:cNvPicPr>
            <a:picLocks noChangeAspect="1"/>
          </p:cNvPicPr>
          <p:nvPr/>
        </p:nvPicPr>
        <p:blipFill>
          <a:blip r:embed="rId6"/>
          <a:stretch>
            <a:fillRect/>
          </a:stretch>
        </p:blipFill>
        <p:spPr>
          <a:xfrm>
            <a:off x="227463" y="2307201"/>
            <a:ext cx="8632209" cy="2869122"/>
          </a:xfrm>
          <a:prstGeom prst="rect">
            <a:avLst/>
          </a:prstGeom>
        </p:spPr>
      </p:pic>
      <p:sp>
        <p:nvSpPr>
          <p:cNvPr id="3" name="Flèche : droite 2">
            <a:extLst>
              <a:ext uri="{FF2B5EF4-FFF2-40B4-BE49-F238E27FC236}">
                <a16:creationId xmlns:a16="http://schemas.microsoft.com/office/drawing/2014/main" id="{FBFD45A4-4CA4-0B6F-9B43-56F9DA823C9A}"/>
              </a:ext>
            </a:extLst>
          </p:cNvPr>
          <p:cNvSpPr/>
          <p:nvPr/>
        </p:nvSpPr>
        <p:spPr>
          <a:xfrm rot="-5040000">
            <a:off x="2934268" y="4492387"/>
            <a:ext cx="238835" cy="2615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 droite 4">
            <a:extLst>
              <a:ext uri="{FF2B5EF4-FFF2-40B4-BE49-F238E27FC236}">
                <a16:creationId xmlns:a16="http://schemas.microsoft.com/office/drawing/2014/main" id="{FA8173F9-9E4F-FACB-CF6F-CA83D17824C4}"/>
              </a:ext>
            </a:extLst>
          </p:cNvPr>
          <p:cNvSpPr/>
          <p:nvPr/>
        </p:nvSpPr>
        <p:spPr>
          <a:xfrm rot="-5040000">
            <a:off x="4571999" y="4492386"/>
            <a:ext cx="238835" cy="2615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droite 11">
            <a:extLst>
              <a:ext uri="{FF2B5EF4-FFF2-40B4-BE49-F238E27FC236}">
                <a16:creationId xmlns:a16="http://schemas.microsoft.com/office/drawing/2014/main" id="{3E4D1B6C-98F3-D2DA-B252-CADA107E78A4}"/>
              </a:ext>
            </a:extLst>
          </p:cNvPr>
          <p:cNvSpPr/>
          <p:nvPr/>
        </p:nvSpPr>
        <p:spPr>
          <a:xfrm rot="-5040000">
            <a:off x="523163" y="4492386"/>
            <a:ext cx="238835" cy="2615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13">
            <a:extLst>
              <a:ext uri="{FF2B5EF4-FFF2-40B4-BE49-F238E27FC236}">
                <a16:creationId xmlns:a16="http://schemas.microsoft.com/office/drawing/2014/main" id="{3224C746-A5F6-6D90-C720-5ED2C83862A6}"/>
              </a:ext>
            </a:extLst>
          </p:cNvPr>
          <p:cNvSpPr/>
          <p:nvPr/>
        </p:nvSpPr>
        <p:spPr>
          <a:xfrm rot="-5040000">
            <a:off x="7801969" y="4492387"/>
            <a:ext cx="238835" cy="2615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XC422870 - Bruant ortolan - Variantes locales Valensole short">
            <a:hlinkClick r:id="" action="ppaction://media"/>
            <a:extLst>
              <a:ext uri="{FF2B5EF4-FFF2-40B4-BE49-F238E27FC236}">
                <a16:creationId xmlns:a16="http://schemas.microsoft.com/office/drawing/2014/main" id="{16030FDF-B7ED-FDA3-3CD0-80BEB82461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52784" y="2789512"/>
            <a:ext cx="609600" cy="609600"/>
          </a:xfrm>
          <a:prstGeom prst="rect">
            <a:avLst/>
          </a:prstGeom>
        </p:spPr>
      </p:pic>
      <p:sp>
        <p:nvSpPr>
          <p:cNvPr id="18" name="ZoneTexte 17">
            <a:extLst>
              <a:ext uri="{FF2B5EF4-FFF2-40B4-BE49-F238E27FC236}">
                <a16:creationId xmlns:a16="http://schemas.microsoft.com/office/drawing/2014/main" id="{1B08B35F-1DE9-B0AE-D251-4DA8913FEC53}"/>
              </a:ext>
            </a:extLst>
          </p:cNvPr>
          <p:cNvSpPr txBox="1"/>
          <p:nvPr/>
        </p:nvSpPr>
        <p:spPr>
          <a:xfrm>
            <a:off x="9812145" y="3481927"/>
            <a:ext cx="1690879" cy="261610"/>
          </a:xfrm>
          <a:prstGeom prst="rect">
            <a:avLst/>
          </a:prstGeom>
          <a:solidFill>
            <a:srgbClr val="FFFFFF">
              <a:alpha val="42745"/>
            </a:srgbClr>
          </a:solidFill>
        </p:spPr>
        <p:txBody>
          <a:bodyPr wrap="square" rtlCol="0">
            <a:spAutoFit/>
          </a:bodyPr>
          <a:lstStyle/>
          <a:p>
            <a:pPr algn="ctr"/>
            <a:r>
              <a:rPr lang="fr-FR" sz="1100"/>
              <a:t>XC422870 Stanislas Wroza</a:t>
            </a:r>
          </a:p>
        </p:txBody>
      </p:sp>
    </p:spTree>
    <p:extLst>
      <p:ext uri="{BB962C8B-B14F-4D97-AF65-F5344CB8AC3E}">
        <p14:creationId xmlns:p14="http://schemas.microsoft.com/office/powerpoint/2010/main" val="225123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 Risques de confusion</a:t>
            </a:r>
            <a:endParaRPr lang="fr-FR" sz="4800" b="1">
              <a:solidFill>
                <a:srgbClr val="FFDD89"/>
              </a:solidFill>
              <a:latin typeface="LPO" pitchFamily="50" charset="0"/>
            </a:endParaRPr>
          </a:p>
        </p:txBody>
      </p:sp>
      <p:sp>
        <p:nvSpPr>
          <p:cNvPr id="2" name="ZoneTexte 1">
            <a:extLst>
              <a:ext uri="{FF2B5EF4-FFF2-40B4-BE49-F238E27FC236}">
                <a16:creationId xmlns:a16="http://schemas.microsoft.com/office/drawing/2014/main" id="{22C6260D-4416-33EA-1ED2-95C603A01B86}"/>
              </a:ext>
            </a:extLst>
          </p:cNvPr>
          <p:cNvSpPr txBox="1"/>
          <p:nvPr/>
        </p:nvSpPr>
        <p:spPr>
          <a:xfrm>
            <a:off x="224999" y="1266030"/>
            <a:ext cx="5388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Cri court de la Bergeronnette printanière :</a:t>
            </a:r>
            <a:endParaRPr lang="fr-FR" sz="2400">
              <a:solidFill>
                <a:srgbClr val="FFF1CD"/>
              </a:solidFill>
            </a:endParaRPr>
          </a:p>
        </p:txBody>
      </p:sp>
      <p:pic>
        <p:nvPicPr>
          <p:cNvPr id="5" name="Image 4">
            <a:extLst>
              <a:ext uri="{FF2B5EF4-FFF2-40B4-BE49-F238E27FC236}">
                <a16:creationId xmlns:a16="http://schemas.microsoft.com/office/drawing/2014/main" id="{B5DAAA02-7E64-6039-8DE3-0049C687E0EC}"/>
              </a:ext>
            </a:extLst>
          </p:cNvPr>
          <p:cNvPicPr>
            <a:picLocks noChangeAspect="1"/>
          </p:cNvPicPr>
          <p:nvPr/>
        </p:nvPicPr>
        <p:blipFill>
          <a:blip r:embed="rId6"/>
          <a:stretch>
            <a:fillRect/>
          </a:stretch>
        </p:blipFill>
        <p:spPr>
          <a:xfrm>
            <a:off x="198783" y="1723410"/>
            <a:ext cx="10613719" cy="3451049"/>
          </a:xfrm>
          <a:prstGeom prst="rect">
            <a:avLst/>
          </a:prstGeom>
        </p:spPr>
      </p:pic>
      <p:sp>
        <p:nvSpPr>
          <p:cNvPr id="7" name="ZoneTexte 6">
            <a:extLst>
              <a:ext uri="{FF2B5EF4-FFF2-40B4-BE49-F238E27FC236}">
                <a16:creationId xmlns:a16="http://schemas.microsoft.com/office/drawing/2014/main" id="{B6B8626B-5F1A-B9C4-421D-9FDDACA8FF77}"/>
              </a:ext>
            </a:extLst>
          </p:cNvPr>
          <p:cNvSpPr txBox="1"/>
          <p:nvPr/>
        </p:nvSpPr>
        <p:spPr>
          <a:xfrm>
            <a:off x="1748913" y="5216340"/>
            <a:ext cx="49922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Bergeronnette printanière :</a:t>
            </a:r>
          </a:p>
          <a:p>
            <a:r>
              <a:rPr lang="fr-FR" sz="2400">
                <a:solidFill>
                  <a:srgbClr val="FFF1CD"/>
                </a:solidFill>
                <a:cs typeface="Calibri"/>
              </a:rPr>
              <a:t>cris de plus en plus "dégradés"</a:t>
            </a:r>
            <a:endParaRPr lang="fr-FR" sz="2400">
              <a:solidFill>
                <a:srgbClr val="FFF1CD"/>
              </a:solidFill>
            </a:endParaRPr>
          </a:p>
        </p:txBody>
      </p:sp>
      <p:sp>
        <p:nvSpPr>
          <p:cNvPr id="8" name="ZoneTexte 7">
            <a:extLst>
              <a:ext uri="{FF2B5EF4-FFF2-40B4-BE49-F238E27FC236}">
                <a16:creationId xmlns:a16="http://schemas.microsoft.com/office/drawing/2014/main" id="{70D57937-A9A2-4604-B1A8-1F5ADD7EA098}"/>
              </a:ext>
            </a:extLst>
          </p:cNvPr>
          <p:cNvSpPr txBox="1"/>
          <p:nvPr/>
        </p:nvSpPr>
        <p:spPr>
          <a:xfrm>
            <a:off x="7915299" y="5263592"/>
            <a:ext cx="415163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Bruant ortolan : </a:t>
            </a:r>
          </a:p>
          <a:p>
            <a:r>
              <a:rPr lang="fr-FR" sz="2400" i="1">
                <a:solidFill>
                  <a:srgbClr val="FFF1CD"/>
                </a:solidFill>
                <a:cs typeface="Calibri"/>
              </a:rPr>
              <a:t>tslew </a:t>
            </a:r>
            <a:r>
              <a:rPr lang="fr-FR" sz="2400">
                <a:solidFill>
                  <a:srgbClr val="FFF1CD"/>
                </a:solidFill>
                <a:cs typeface="Calibri"/>
              </a:rPr>
              <a:t>et </a:t>
            </a:r>
            <a:r>
              <a:rPr lang="fr-FR" sz="2400" i="1">
                <a:solidFill>
                  <a:srgbClr val="FFF1CD"/>
                </a:solidFill>
                <a:cs typeface="Calibri"/>
              </a:rPr>
              <a:t>tew</a:t>
            </a:r>
            <a:endParaRPr lang="fr-FR" sz="2400" i="1">
              <a:solidFill>
                <a:srgbClr val="FFF1CD"/>
              </a:solidFill>
              <a:ea typeface="Calibri"/>
              <a:cs typeface="Calibri"/>
            </a:endParaRPr>
          </a:p>
        </p:txBody>
      </p:sp>
      <p:pic>
        <p:nvPicPr>
          <p:cNvPr id="3" name="printa piégeuse">
            <a:hlinkClick r:id="" action="ppaction://media"/>
            <a:extLst>
              <a:ext uri="{FF2B5EF4-FFF2-40B4-BE49-F238E27FC236}">
                <a16:creationId xmlns:a16="http://schemas.microsoft.com/office/drawing/2014/main" id="{BD2A2E04-4924-808C-237B-DAA047533A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6247" y="5691001"/>
            <a:ext cx="609600" cy="609600"/>
          </a:xfrm>
          <a:prstGeom prst="rect">
            <a:avLst/>
          </a:prstGeom>
        </p:spPr>
      </p:pic>
      <p:sp>
        <p:nvSpPr>
          <p:cNvPr id="16" name="ZoneTexte 15">
            <a:extLst>
              <a:ext uri="{FF2B5EF4-FFF2-40B4-BE49-F238E27FC236}">
                <a16:creationId xmlns:a16="http://schemas.microsoft.com/office/drawing/2014/main" id="{F0026B1E-6422-2907-0BDE-422D2AA69816}"/>
              </a:ext>
            </a:extLst>
          </p:cNvPr>
          <p:cNvSpPr txBox="1"/>
          <p:nvPr/>
        </p:nvSpPr>
        <p:spPr>
          <a:xfrm>
            <a:off x="105608" y="6372136"/>
            <a:ext cx="1690879" cy="261610"/>
          </a:xfrm>
          <a:prstGeom prst="rect">
            <a:avLst/>
          </a:prstGeom>
          <a:solidFill>
            <a:srgbClr val="FFFFFF">
              <a:alpha val="42745"/>
            </a:srgbClr>
          </a:solidFill>
        </p:spPr>
        <p:txBody>
          <a:bodyPr wrap="square" rtlCol="0">
            <a:spAutoFit/>
          </a:bodyPr>
          <a:lstStyle/>
          <a:p>
            <a:pPr algn="ctr"/>
            <a:r>
              <a:rPr lang="fr-FR" sz="1100"/>
              <a:t>XC842056 Paul Coiffard</a:t>
            </a:r>
          </a:p>
        </p:txBody>
      </p:sp>
    </p:spTree>
    <p:extLst>
      <p:ext uri="{BB962C8B-B14F-4D97-AF65-F5344CB8AC3E}">
        <p14:creationId xmlns:p14="http://schemas.microsoft.com/office/powerpoint/2010/main" val="6863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 Risques de confusion</a:t>
            </a:r>
            <a:endParaRPr lang="fr-FR" sz="4800" b="1">
              <a:solidFill>
                <a:srgbClr val="FFDD89"/>
              </a:solidFill>
              <a:latin typeface="LPO" pitchFamily="50" charset="0"/>
            </a:endParaRPr>
          </a:p>
        </p:txBody>
      </p:sp>
      <p:sp>
        <p:nvSpPr>
          <p:cNvPr id="2" name="ZoneTexte 1">
            <a:extLst>
              <a:ext uri="{FF2B5EF4-FFF2-40B4-BE49-F238E27FC236}">
                <a16:creationId xmlns:a16="http://schemas.microsoft.com/office/drawing/2014/main" id="{22C6260D-4416-33EA-1ED2-95C603A01B86}"/>
              </a:ext>
            </a:extLst>
          </p:cNvPr>
          <p:cNvSpPr txBox="1"/>
          <p:nvPr/>
        </p:nvSpPr>
        <p:spPr>
          <a:xfrm>
            <a:off x="224999" y="1266030"/>
            <a:ext cx="5388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Cri court de la Bergeronnette printanière :</a:t>
            </a:r>
            <a:endParaRPr lang="fr-FR" sz="2400">
              <a:solidFill>
                <a:srgbClr val="FFF1CD"/>
              </a:solidFill>
            </a:endParaRPr>
          </a:p>
        </p:txBody>
      </p:sp>
      <p:sp>
        <p:nvSpPr>
          <p:cNvPr id="7" name="ZoneTexte 6">
            <a:extLst>
              <a:ext uri="{FF2B5EF4-FFF2-40B4-BE49-F238E27FC236}">
                <a16:creationId xmlns:a16="http://schemas.microsoft.com/office/drawing/2014/main" id="{B6B8626B-5F1A-B9C4-421D-9FDDACA8FF77}"/>
              </a:ext>
            </a:extLst>
          </p:cNvPr>
          <p:cNvSpPr txBox="1"/>
          <p:nvPr/>
        </p:nvSpPr>
        <p:spPr>
          <a:xfrm>
            <a:off x="2420995" y="5672378"/>
            <a:ext cx="5388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Bergeronnette printanière </a:t>
            </a:r>
            <a:endParaRPr lang="fr-FR" sz="2400">
              <a:solidFill>
                <a:srgbClr val="FFF1CD"/>
              </a:solidFill>
              <a:ea typeface="Calibri"/>
              <a:cs typeface="Calibri"/>
            </a:endParaRPr>
          </a:p>
        </p:txBody>
      </p:sp>
      <p:sp>
        <p:nvSpPr>
          <p:cNvPr id="8" name="ZoneTexte 7">
            <a:extLst>
              <a:ext uri="{FF2B5EF4-FFF2-40B4-BE49-F238E27FC236}">
                <a16:creationId xmlns:a16="http://schemas.microsoft.com/office/drawing/2014/main" id="{70D57937-A9A2-4604-B1A8-1F5ADD7EA098}"/>
              </a:ext>
            </a:extLst>
          </p:cNvPr>
          <p:cNvSpPr txBox="1"/>
          <p:nvPr/>
        </p:nvSpPr>
        <p:spPr>
          <a:xfrm>
            <a:off x="9179052" y="3780078"/>
            <a:ext cx="327533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Forme plus irrégulière, en zigzag </a:t>
            </a:r>
            <a:endParaRPr lang="fr-FR" sz="2400">
              <a:solidFill>
                <a:srgbClr val="FFF1CD"/>
              </a:solidFill>
              <a:ea typeface="Calibri"/>
              <a:cs typeface="Calibri"/>
            </a:endParaRPr>
          </a:p>
        </p:txBody>
      </p:sp>
      <p:pic>
        <p:nvPicPr>
          <p:cNvPr id="3" name="Image 2" descr="Une image contenant texte, capture d’écran&#10;&#10;Description générée automatiquement">
            <a:extLst>
              <a:ext uri="{FF2B5EF4-FFF2-40B4-BE49-F238E27FC236}">
                <a16:creationId xmlns:a16="http://schemas.microsoft.com/office/drawing/2014/main" id="{C089FA78-DEE1-4F92-944B-FBE17AE7AF06}"/>
              </a:ext>
            </a:extLst>
          </p:cNvPr>
          <p:cNvPicPr>
            <a:picLocks noChangeAspect="1"/>
          </p:cNvPicPr>
          <p:nvPr/>
        </p:nvPicPr>
        <p:blipFill>
          <a:blip r:embed="rId4"/>
          <a:stretch>
            <a:fillRect/>
          </a:stretch>
        </p:blipFill>
        <p:spPr>
          <a:xfrm>
            <a:off x="2188817" y="1950761"/>
            <a:ext cx="6367670" cy="3443495"/>
          </a:xfrm>
          <a:prstGeom prst="rect">
            <a:avLst/>
          </a:prstGeom>
        </p:spPr>
      </p:pic>
      <p:cxnSp>
        <p:nvCxnSpPr>
          <p:cNvPr id="12" name="Connecteur droit avec flèche 11">
            <a:extLst>
              <a:ext uri="{FF2B5EF4-FFF2-40B4-BE49-F238E27FC236}">
                <a16:creationId xmlns:a16="http://schemas.microsoft.com/office/drawing/2014/main" id="{70CDEEE8-313C-017C-39A3-727190B2004E}"/>
              </a:ext>
            </a:extLst>
          </p:cNvPr>
          <p:cNvCxnSpPr>
            <a:cxnSpLocks/>
          </p:cNvCxnSpPr>
          <p:nvPr/>
        </p:nvCxnSpPr>
        <p:spPr>
          <a:xfrm flipV="1">
            <a:off x="2027976" y="4410075"/>
            <a:ext cx="1391499" cy="756575"/>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98AD21D2-7827-DF1F-B424-3A861B6493B2}"/>
              </a:ext>
            </a:extLst>
          </p:cNvPr>
          <p:cNvCxnSpPr>
            <a:cxnSpLocks/>
          </p:cNvCxnSpPr>
          <p:nvPr/>
        </p:nvCxnSpPr>
        <p:spPr>
          <a:xfrm>
            <a:off x="1551141" y="3807844"/>
            <a:ext cx="1277191"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0325C164-3F39-6607-1C8D-A5BD5B3578B0}"/>
              </a:ext>
            </a:extLst>
          </p:cNvPr>
          <p:cNvCxnSpPr>
            <a:cxnSpLocks/>
          </p:cNvCxnSpPr>
          <p:nvPr/>
        </p:nvCxnSpPr>
        <p:spPr>
          <a:xfrm flipH="1" flipV="1">
            <a:off x="7813675" y="4054475"/>
            <a:ext cx="1346200" cy="27940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B4A29CD9-D26C-8167-2B29-FBD8E94CCB16}"/>
              </a:ext>
            </a:extLst>
          </p:cNvPr>
          <p:cNvSpPr txBox="1"/>
          <p:nvPr/>
        </p:nvSpPr>
        <p:spPr>
          <a:xfrm>
            <a:off x="6410451" y="5672378"/>
            <a:ext cx="41516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Bruant ortolan </a:t>
            </a:r>
            <a:endParaRPr lang="fr-FR" sz="2400">
              <a:solidFill>
                <a:srgbClr val="FFF1CD"/>
              </a:solidFill>
              <a:ea typeface="Calibri"/>
              <a:cs typeface="Calibri"/>
            </a:endParaRPr>
          </a:p>
        </p:txBody>
      </p:sp>
      <p:sp>
        <p:nvSpPr>
          <p:cNvPr id="20" name="ZoneTexte 19">
            <a:extLst>
              <a:ext uri="{FF2B5EF4-FFF2-40B4-BE49-F238E27FC236}">
                <a16:creationId xmlns:a16="http://schemas.microsoft.com/office/drawing/2014/main" id="{1C6A7A8F-7CCF-10ED-48C1-2F4C37EF1521}"/>
              </a:ext>
            </a:extLst>
          </p:cNvPr>
          <p:cNvSpPr txBox="1"/>
          <p:nvPr/>
        </p:nvSpPr>
        <p:spPr>
          <a:xfrm>
            <a:off x="144137" y="3527947"/>
            <a:ext cx="327533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Montée </a:t>
            </a:r>
          </a:p>
          <a:p>
            <a:r>
              <a:rPr lang="fr-FR" sz="2400">
                <a:solidFill>
                  <a:srgbClr val="FFF1CD"/>
                </a:solidFill>
                <a:ea typeface="Calibri"/>
                <a:cs typeface="Calibri"/>
              </a:rPr>
              <a:t>parfois effacée</a:t>
            </a:r>
          </a:p>
          <a:p>
            <a:r>
              <a:rPr lang="fr-FR" sz="2400">
                <a:solidFill>
                  <a:srgbClr val="FFF1CD"/>
                </a:solidFill>
                <a:ea typeface="Calibri"/>
                <a:cs typeface="Calibri"/>
              </a:rPr>
              <a:t>puis</a:t>
            </a:r>
          </a:p>
          <a:p>
            <a:r>
              <a:rPr lang="fr-FR" sz="2400">
                <a:solidFill>
                  <a:srgbClr val="FFF1CD"/>
                </a:solidFill>
                <a:ea typeface="Calibri"/>
                <a:cs typeface="Calibri"/>
              </a:rPr>
              <a:t>arc descendant </a:t>
            </a:r>
          </a:p>
          <a:p>
            <a:r>
              <a:rPr lang="fr-FR" sz="2400">
                <a:solidFill>
                  <a:srgbClr val="FFF1CD"/>
                </a:solidFill>
                <a:ea typeface="Calibri"/>
                <a:cs typeface="Calibri"/>
              </a:rPr>
              <a:t>concave</a:t>
            </a:r>
          </a:p>
          <a:p>
            <a:r>
              <a:rPr lang="fr-FR" sz="2400">
                <a:solidFill>
                  <a:srgbClr val="FFF1CD"/>
                </a:solidFill>
                <a:ea typeface="Calibri"/>
                <a:cs typeface="Calibri"/>
              </a:rPr>
              <a:t>assez régulier</a:t>
            </a:r>
            <a:endParaRPr lang="fr-FR">
              <a:solidFill>
                <a:srgbClr val="FFF1CD"/>
              </a:solidFill>
            </a:endParaRPr>
          </a:p>
        </p:txBody>
      </p:sp>
    </p:spTree>
    <p:extLst>
      <p:ext uri="{BB962C8B-B14F-4D97-AF65-F5344CB8AC3E}">
        <p14:creationId xmlns:p14="http://schemas.microsoft.com/office/powerpoint/2010/main" val="1915462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 Risques de confusion</a:t>
            </a:r>
            <a:endParaRPr lang="fr-FR" sz="4800" b="1">
              <a:solidFill>
                <a:srgbClr val="FFDD89"/>
              </a:solidFill>
              <a:latin typeface="LPO" pitchFamily="50" charset="0"/>
            </a:endParaRPr>
          </a:p>
        </p:txBody>
      </p:sp>
      <p:sp>
        <p:nvSpPr>
          <p:cNvPr id="2" name="ZoneTexte 1">
            <a:extLst>
              <a:ext uri="{FF2B5EF4-FFF2-40B4-BE49-F238E27FC236}">
                <a16:creationId xmlns:a16="http://schemas.microsoft.com/office/drawing/2014/main" id="{22C6260D-4416-33EA-1ED2-95C603A01B86}"/>
              </a:ext>
            </a:extLst>
          </p:cNvPr>
          <p:cNvSpPr txBox="1"/>
          <p:nvPr/>
        </p:nvSpPr>
        <p:spPr>
          <a:xfrm>
            <a:off x="224999" y="1486900"/>
            <a:ext cx="98169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Cri court de la Bergeronnette printanière, trois éléments de contexte :</a:t>
            </a:r>
            <a:endParaRPr lang="fr-FR" sz="2400">
              <a:solidFill>
                <a:srgbClr val="FFF1CD"/>
              </a:solidFill>
            </a:endParaRPr>
          </a:p>
        </p:txBody>
      </p:sp>
      <p:sp>
        <p:nvSpPr>
          <p:cNvPr id="3" name="ZoneTexte 2">
            <a:extLst>
              <a:ext uri="{FF2B5EF4-FFF2-40B4-BE49-F238E27FC236}">
                <a16:creationId xmlns:a16="http://schemas.microsoft.com/office/drawing/2014/main" id="{E7A6ADE8-7A8D-6C07-1A4F-3A28987CEB24}"/>
              </a:ext>
            </a:extLst>
          </p:cNvPr>
          <p:cNvSpPr txBox="1"/>
          <p:nvPr/>
        </p:nvSpPr>
        <p:spPr>
          <a:xfrm>
            <a:off x="439692" y="2546512"/>
            <a:ext cx="1094206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1) La Bergeronnette printanière migre souvent à l'aube (rarement en plein milieu de la nuit) </a:t>
            </a:r>
            <a:r>
              <a:rPr lang="fr-FR" sz="2400">
                <a:solidFill>
                  <a:srgbClr val="FFF1CD"/>
                </a:solidFill>
                <a:cs typeface="Calibri"/>
                <a:sym typeface="Wingdings" panose="05000000000000000000" pitchFamily="2" charset="2"/>
              </a:rPr>
              <a:t></a:t>
            </a:r>
            <a:r>
              <a:rPr lang="fr-FR" sz="2400">
                <a:solidFill>
                  <a:srgbClr val="FFF1CD"/>
                </a:solidFill>
                <a:cs typeface="Calibri"/>
              </a:rPr>
              <a:t> Les cris d'ortolans à l'aube nécessitent un examen minutieux</a:t>
            </a:r>
          </a:p>
          <a:p>
            <a:endParaRPr lang="fr-FR" sz="2400">
              <a:solidFill>
                <a:srgbClr val="FFF1CD"/>
              </a:solidFill>
              <a:ea typeface="Calibri"/>
              <a:cs typeface="Calibri"/>
            </a:endParaRPr>
          </a:p>
          <a:p>
            <a:r>
              <a:rPr lang="fr-FR" sz="2400">
                <a:solidFill>
                  <a:srgbClr val="FFF1CD"/>
                </a:solidFill>
                <a:ea typeface="Calibri"/>
                <a:cs typeface="Calibri"/>
              </a:rPr>
              <a:t>2) Les cris courts de Bergeronnette printanière sont généralement associés à des cris plus typiques</a:t>
            </a:r>
          </a:p>
          <a:p>
            <a:endParaRPr lang="fr-FR" sz="2400">
              <a:solidFill>
                <a:srgbClr val="FFF1CD"/>
              </a:solidFill>
              <a:ea typeface="Calibri"/>
              <a:cs typeface="Calibri"/>
            </a:endParaRPr>
          </a:p>
          <a:p>
            <a:r>
              <a:rPr lang="fr-FR" sz="2400">
                <a:solidFill>
                  <a:srgbClr val="FFF1CD"/>
                </a:solidFill>
                <a:ea typeface="Calibri"/>
                <a:cs typeface="Calibri"/>
              </a:rPr>
              <a:t>3) Attention à l'effet de la distance qui peut effacer certaines parties du cri</a:t>
            </a:r>
          </a:p>
        </p:txBody>
      </p:sp>
    </p:spTree>
    <p:extLst>
      <p:ext uri="{BB962C8B-B14F-4D97-AF65-F5344CB8AC3E}">
        <p14:creationId xmlns:p14="http://schemas.microsoft.com/office/powerpoint/2010/main" val="274800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 Risques de confusion</a:t>
            </a:r>
            <a:endParaRPr lang="fr-FR" sz="4800" b="1">
              <a:solidFill>
                <a:srgbClr val="FFDD89"/>
              </a:solidFill>
              <a:latin typeface="LPO" pitchFamily="50" charset="0"/>
            </a:endParaRPr>
          </a:p>
        </p:txBody>
      </p:sp>
      <p:sp>
        <p:nvSpPr>
          <p:cNvPr id="2" name="ZoneTexte 1">
            <a:extLst>
              <a:ext uri="{FF2B5EF4-FFF2-40B4-BE49-F238E27FC236}">
                <a16:creationId xmlns:a16="http://schemas.microsoft.com/office/drawing/2014/main" id="{22C6260D-4416-33EA-1ED2-95C603A01B86}"/>
              </a:ext>
            </a:extLst>
          </p:cNvPr>
          <p:cNvSpPr txBox="1"/>
          <p:nvPr/>
        </p:nvSpPr>
        <p:spPr>
          <a:xfrm>
            <a:off x="522793" y="1477513"/>
            <a:ext cx="5388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Cri court du Pipit des arbres :</a:t>
            </a:r>
            <a:endParaRPr lang="fr-FR" sz="2400">
              <a:solidFill>
                <a:srgbClr val="FFF1CD"/>
              </a:solidFill>
            </a:endParaRPr>
          </a:p>
        </p:txBody>
      </p:sp>
      <p:sp>
        <p:nvSpPr>
          <p:cNvPr id="3" name="ZoneTexte 2">
            <a:extLst>
              <a:ext uri="{FF2B5EF4-FFF2-40B4-BE49-F238E27FC236}">
                <a16:creationId xmlns:a16="http://schemas.microsoft.com/office/drawing/2014/main" id="{E7A6ADE8-7A8D-6C07-1A4F-3A28987CEB24}"/>
              </a:ext>
            </a:extLst>
          </p:cNvPr>
          <p:cNvSpPr txBox="1"/>
          <p:nvPr/>
        </p:nvSpPr>
        <p:spPr>
          <a:xfrm>
            <a:off x="48146" y="5501039"/>
            <a:ext cx="1094206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a:solidFill>
                  <a:srgbClr val="FFF1CD"/>
                </a:solidFill>
                <a:cs typeface="Calibri"/>
              </a:rPr>
              <a:t>Léger recoupement avec un </a:t>
            </a:r>
            <a:r>
              <a:rPr lang="fr-FR" sz="2000" i="1">
                <a:solidFill>
                  <a:srgbClr val="FFF1CD"/>
                </a:solidFill>
                <a:cs typeface="Calibri"/>
              </a:rPr>
              <a:t>tsrp </a:t>
            </a:r>
            <a:r>
              <a:rPr lang="fr-FR" sz="2000">
                <a:solidFill>
                  <a:srgbClr val="FFF1CD"/>
                </a:solidFill>
                <a:cs typeface="Calibri"/>
              </a:rPr>
              <a:t>au sonagramme mais forme différente et  généralement associé à des cris typiques de Pipit des arbres. Surtout piégeux car moins bien connu des ornithos </a:t>
            </a:r>
          </a:p>
          <a:p>
            <a:r>
              <a:rPr lang="fr-FR" sz="2000">
                <a:solidFill>
                  <a:srgbClr val="FFF1CD"/>
                </a:solidFill>
                <a:ea typeface="Calibri"/>
                <a:cs typeface="Calibri"/>
                <a:sym typeface="Wingdings" panose="05000000000000000000" pitchFamily="2" charset="2"/>
              </a:rPr>
              <a:t> Mais cri très rare la nuit et très peu enregistré (n = 3 ?)</a:t>
            </a:r>
            <a:endParaRPr lang="fr-FR" sz="2000">
              <a:solidFill>
                <a:srgbClr val="FFF1CD"/>
              </a:solidFill>
              <a:ea typeface="Calibri"/>
              <a:cs typeface="Calibri"/>
            </a:endParaRPr>
          </a:p>
        </p:txBody>
      </p:sp>
      <p:pic>
        <p:nvPicPr>
          <p:cNvPr id="5" name="Image 4">
            <a:extLst>
              <a:ext uri="{FF2B5EF4-FFF2-40B4-BE49-F238E27FC236}">
                <a16:creationId xmlns:a16="http://schemas.microsoft.com/office/drawing/2014/main" id="{667D8E60-0C1C-76D0-DD0C-239E43E7CF52}"/>
              </a:ext>
            </a:extLst>
          </p:cNvPr>
          <p:cNvPicPr>
            <a:picLocks noChangeAspect="1"/>
          </p:cNvPicPr>
          <p:nvPr/>
        </p:nvPicPr>
        <p:blipFill rotWithShape="1">
          <a:blip r:embed="rId6"/>
          <a:srcRect t="7788" r="30069"/>
          <a:stretch/>
        </p:blipFill>
        <p:spPr>
          <a:xfrm>
            <a:off x="149225" y="2226431"/>
            <a:ext cx="7087198" cy="3031614"/>
          </a:xfrm>
          <a:prstGeom prst="rect">
            <a:avLst/>
          </a:prstGeom>
        </p:spPr>
      </p:pic>
      <p:pic>
        <p:nvPicPr>
          <p:cNvPr id="16" name="Image 15">
            <a:extLst>
              <a:ext uri="{FF2B5EF4-FFF2-40B4-BE49-F238E27FC236}">
                <a16:creationId xmlns:a16="http://schemas.microsoft.com/office/drawing/2014/main" id="{159169B8-38B5-C151-0352-DD38B560E785}"/>
              </a:ext>
            </a:extLst>
          </p:cNvPr>
          <p:cNvPicPr>
            <a:picLocks noChangeAspect="1"/>
          </p:cNvPicPr>
          <p:nvPr/>
        </p:nvPicPr>
        <p:blipFill rotWithShape="1">
          <a:blip r:embed="rId7"/>
          <a:srcRect t="5001"/>
          <a:stretch/>
        </p:blipFill>
        <p:spPr>
          <a:xfrm>
            <a:off x="7503092" y="2143158"/>
            <a:ext cx="2928924" cy="3112404"/>
          </a:xfrm>
          <a:prstGeom prst="rect">
            <a:avLst/>
          </a:prstGeom>
        </p:spPr>
      </p:pic>
      <p:pic>
        <p:nvPicPr>
          <p:cNvPr id="18" name="Image 17">
            <a:extLst>
              <a:ext uri="{FF2B5EF4-FFF2-40B4-BE49-F238E27FC236}">
                <a16:creationId xmlns:a16="http://schemas.microsoft.com/office/drawing/2014/main" id="{BFFB96BE-1208-EF7B-D63C-71167EAC5A4E}"/>
              </a:ext>
            </a:extLst>
          </p:cNvPr>
          <p:cNvPicPr>
            <a:picLocks noChangeAspect="1"/>
          </p:cNvPicPr>
          <p:nvPr/>
        </p:nvPicPr>
        <p:blipFill rotWithShape="1">
          <a:blip r:embed="rId6"/>
          <a:srcRect l="51911" t="7787" r="42826"/>
          <a:stretch/>
        </p:blipFill>
        <p:spPr>
          <a:xfrm>
            <a:off x="4639474" y="2226431"/>
            <a:ext cx="533401" cy="3031614"/>
          </a:xfrm>
          <a:prstGeom prst="rect">
            <a:avLst/>
          </a:prstGeom>
        </p:spPr>
      </p:pic>
      <p:pic>
        <p:nvPicPr>
          <p:cNvPr id="20" name="Image 19">
            <a:extLst>
              <a:ext uri="{FF2B5EF4-FFF2-40B4-BE49-F238E27FC236}">
                <a16:creationId xmlns:a16="http://schemas.microsoft.com/office/drawing/2014/main" id="{6E2E03ED-E993-C563-972C-A065AFFB4075}"/>
              </a:ext>
            </a:extLst>
          </p:cNvPr>
          <p:cNvPicPr>
            <a:picLocks noChangeAspect="1"/>
          </p:cNvPicPr>
          <p:nvPr/>
        </p:nvPicPr>
        <p:blipFill rotWithShape="1">
          <a:blip r:embed="rId6"/>
          <a:srcRect l="63840" t="9600" r="31491" b="-1"/>
          <a:stretch/>
        </p:blipFill>
        <p:spPr>
          <a:xfrm>
            <a:off x="5237398" y="2285999"/>
            <a:ext cx="473251" cy="2972045"/>
          </a:xfrm>
          <a:prstGeom prst="rect">
            <a:avLst/>
          </a:prstGeom>
        </p:spPr>
      </p:pic>
      <p:pic>
        <p:nvPicPr>
          <p:cNvPr id="22" name="Image 21">
            <a:extLst>
              <a:ext uri="{FF2B5EF4-FFF2-40B4-BE49-F238E27FC236}">
                <a16:creationId xmlns:a16="http://schemas.microsoft.com/office/drawing/2014/main" id="{409A7198-FF71-FBB6-8296-296FEB4FBCAD}"/>
              </a:ext>
            </a:extLst>
          </p:cNvPr>
          <p:cNvPicPr>
            <a:picLocks noChangeAspect="1"/>
          </p:cNvPicPr>
          <p:nvPr/>
        </p:nvPicPr>
        <p:blipFill rotWithShape="1">
          <a:blip r:embed="rId6"/>
          <a:srcRect l="78791" t="9676" r="15100" b="-1"/>
          <a:stretch/>
        </p:blipFill>
        <p:spPr>
          <a:xfrm>
            <a:off x="5711808" y="2286000"/>
            <a:ext cx="619126" cy="2969562"/>
          </a:xfrm>
          <a:prstGeom prst="rect">
            <a:avLst/>
          </a:prstGeom>
        </p:spPr>
      </p:pic>
      <p:pic>
        <p:nvPicPr>
          <p:cNvPr id="24" name="Image 23">
            <a:extLst>
              <a:ext uri="{FF2B5EF4-FFF2-40B4-BE49-F238E27FC236}">
                <a16:creationId xmlns:a16="http://schemas.microsoft.com/office/drawing/2014/main" id="{C2BFDFCA-E16E-A8DA-B44D-223B87771AB1}"/>
              </a:ext>
            </a:extLst>
          </p:cNvPr>
          <p:cNvPicPr>
            <a:picLocks noChangeAspect="1"/>
          </p:cNvPicPr>
          <p:nvPr/>
        </p:nvPicPr>
        <p:blipFill rotWithShape="1">
          <a:blip r:embed="rId6"/>
          <a:srcRect l="89090" t="9675" r="5246"/>
          <a:stretch/>
        </p:blipFill>
        <p:spPr>
          <a:xfrm>
            <a:off x="6476294" y="2286000"/>
            <a:ext cx="574042" cy="2969563"/>
          </a:xfrm>
          <a:prstGeom prst="rect">
            <a:avLst/>
          </a:prstGeom>
        </p:spPr>
      </p:pic>
      <p:sp>
        <p:nvSpPr>
          <p:cNvPr id="8" name="ZoneTexte 7">
            <a:extLst>
              <a:ext uri="{FF2B5EF4-FFF2-40B4-BE49-F238E27FC236}">
                <a16:creationId xmlns:a16="http://schemas.microsoft.com/office/drawing/2014/main" id="{5FAB46C8-6348-94DC-F09C-095E0947FB01}"/>
              </a:ext>
            </a:extLst>
          </p:cNvPr>
          <p:cNvSpPr txBox="1"/>
          <p:nvPr/>
        </p:nvSpPr>
        <p:spPr>
          <a:xfrm>
            <a:off x="7940967" y="4559577"/>
            <a:ext cx="1690879" cy="600164"/>
          </a:xfrm>
          <a:prstGeom prst="rect">
            <a:avLst/>
          </a:prstGeom>
          <a:solidFill>
            <a:srgbClr val="FFFFFF">
              <a:alpha val="42745"/>
            </a:srgbClr>
          </a:solidFill>
        </p:spPr>
        <p:txBody>
          <a:bodyPr wrap="square" rtlCol="0">
            <a:spAutoFit/>
          </a:bodyPr>
          <a:lstStyle/>
          <a:p>
            <a:pPr algn="ctr"/>
            <a:r>
              <a:rPr lang="fr-FR" sz="1100"/>
              <a:t>Fred Cazaban, Tarnos (40) - Cris courts et cris longs de Pipit des arbres</a:t>
            </a:r>
          </a:p>
        </p:txBody>
      </p:sp>
      <p:pic>
        <p:nvPicPr>
          <p:cNvPr id="7" name="Tarnos cris courts pda">
            <a:hlinkClick r:id="" action="ppaction://media"/>
            <a:extLst>
              <a:ext uri="{FF2B5EF4-FFF2-40B4-BE49-F238E27FC236}">
                <a16:creationId xmlns:a16="http://schemas.microsoft.com/office/drawing/2014/main" id="{D42EA26A-9922-4586-4BA1-AC7A4BAF1337}"/>
              </a:ext>
            </a:extLst>
          </p:cNvPr>
          <p:cNvPicPr>
            <a:picLocks noChangeAspect="1"/>
          </p:cNvPicPr>
          <p:nvPr>
            <a:audioFile r:link="rId2"/>
            <p:extLst>
              <p:ext uri="{DAA4B4D4-6D71-4841-9C94-3DE7FCFB9230}">
                <p14:media xmlns:p14="http://schemas.microsoft.com/office/powerpoint/2010/main" r:embed="rId1"/>
              </p:ext>
            </p:extLst>
          </p:nvPr>
        </p:nvPicPr>
        <p:blipFill>
          <a:blip r:embed="rId8">
            <a:lum bright="70000" contrast="-70000"/>
          </a:blip>
          <a:stretch>
            <a:fillRect/>
          </a:stretch>
        </p:blipFill>
        <p:spPr>
          <a:xfrm>
            <a:off x="9717349" y="4583568"/>
            <a:ext cx="609600" cy="609600"/>
          </a:xfrm>
          <a:prstGeom prst="rect">
            <a:avLst/>
          </a:prstGeom>
        </p:spPr>
      </p:pic>
    </p:spTree>
    <p:extLst>
      <p:ext uri="{BB962C8B-B14F-4D97-AF65-F5344CB8AC3E}">
        <p14:creationId xmlns:p14="http://schemas.microsoft.com/office/powerpoint/2010/main" val="30571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7" name="Titre 1">
            <a:extLst>
              <a:ext uri="{FF2B5EF4-FFF2-40B4-BE49-F238E27FC236}">
                <a16:creationId xmlns:a16="http://schemas.microsoft.com/office/drawing/2014/main" id="{AA8DDFB9-5CEA-508B-759F-BB26FAA1F318}"/>
              </a:ext>
            </a:extLst>
          </p:cNvPr>
          <p:cNvSpPr txBox="1">
            <a:spLocks noGrp="1"/>
          </p:cNvSpPr>
          <p:nvPr>
            <p:ph type="ctrTitle"/>
          </p:nvPr>
        </p:nvSpPr>
        <p:spPr>
          <a:xfrm>
            <a:off x="438481" y="308488"/>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pitchFamily="50" charset="0"/>
              </a:rPr>
              <a:t>Introduction</a:t>
            </a:r>
            <a:endParaRPr lang="fr-FR" b="1">
              <a:solidFill>
                <a:srgbClr val="FFDD89"/>
              </a:solidFill>
              <a:latin typeface="LPO" pitchFamily="50" charset="0"/>
            </a:endParaRPr>
          </a:p>
        </p:txBody>
      </p:sp>
      <p:sp>
        <p:nvSpPr>
          <p:cNvPr id="24" name="Espace réservé du pied de page 19">
            <a:extLst>
              <a:ext uri="{FF2B5EF4-FFF2-40B4-BE49-F238E27FC236}">
                <a16:creationId xmlns:a16="http://schemas.microsoft.com/office/drawing/2014/main" id="{CF688036-2B3A-5E3C-A237-B2F1C6E25D7B}"/>
              </a:ext>
            </a:extLst>
          </p:cNvPr>
          <p:cNvSpPr>
            <a:spLocks noGrp="1"/>
          </p:cNvSpPr>
          <p:nvPr>
            <p:ph type="ftr" sz="quarter" idx="11"/>
          </p:nvPr>
        </p:nvSpPr>
        <p:spPr>
          <a:xfrm>
            <a:off x="123817" y="6425943"/>
            <a:ext cx="5693532" cy="365125"/>
          </a:xfrm>
        </p:spPr>
        <p:txBody>
          <a:bodyPr/>
          <a:lstStyle/>
          <a:p>
            <a:pPr algn="l"/>
            <a:r>
              <a:rPr lang="fr-FR" sz="1050">
                <a:latin typeface="LPO" pitchFamily="50" charset="0"/>
              </a:rPr>
              <a:t>1 aout 2024 - Formation n°3 : les cris de vol nocturnes du Bruant ortolan</a:t>
            </a:r>
          </a:p>
        </p:txBody>
      </p:sp>
      <p:sp>
        <p:nvSpPr>
          <p:cNvPr id="3" name="ZoneTexte 2">
            <a:extLst>
              <a:ext uri="{FF2B5EF4-FFF2-40B4-BE49-F238E27FC236}">
                <a16:creationId xmlns:a16="http://schemas.microsoft.com/office/drawing/2014/main" id="{4B1CE66E-1F3A-4E6A-9D19-F16DD6ECFA90}"/>
              </a:ext>
            </a:extLst>
          </p:cNvPr>
          <p:cNvSpPr txBox="1"/>
          <p:nvPr/>
        </p:nvSpPr>
        <p:spPr>
          <a:xfrm>
            <a:off x="375791" y="2016136"/>
            <a:ext cx="5977384" cy="286232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Tx/>
              <a:buChar char="-"/>
            </a:pPr>
            <a:r>
              <a:rPr lang="fr-FR">
                <a:solidFill>
                  <a:srgbClr val="FFF1CD"/>
                </a:solidFill>
                <a:ea typeface="Roboto" panose="02000000000000000000" pitchFamily="2" charset="0"/>
              </a:rPr>
              <a:t>Espèce à enjeux, difficile à détecter de jour et nulle part commune : attrait particulier pour les ornithos</a:t>
            </a:r>
          </a:p>
          <a:p>
            <a:pPr marL="285750" indent="-285750">
              <a:buFontTx/>
              <a:buChar char="-"/>
            </a:pPr>
            <a:endParaRPr lang="fr-FR">
              <a:solidFill>
                <a:srgbClr val="FFF1CD"/>
              </a:solidFill>
              <a:ea typeface="Roboto" panose="02000000000000000000" pitchFamily="2" charset="0"/>
            </a:endParaRPr>
          </a:p>
          <a:p>
            <a:pPr marL="285750" indent="-285750">
              <a:buFontTx/>
              <a:buChar char="-"/>
            </a:pPr>
            <a:r>
              <a:rPr lang="fr-FR">
                <a:solidFill>
                  <a:srgbClr val="FFF1CD"/>
                </a:solidFill>
                <a:ea typeface="Roboto" panose="02000000000000000000" pitchFamily="2" charset="0"/>
              </a:rPr>
              <a:t>Migrateur nocturne régulier en France</a:t>
            </a:r>
          </a:p>
          <a:p>
            <a:pPr marL="285750" indent="-285750">
              <a:buFontTx/>
              <a:buChar char="-"/>
            </a:pPr>
            <a:endParaRPr lang="fr-FR">
              <a:solidFill>
                <a:srgbClr val="FFF1CD"/>
              </a:solidFill>
              <a:ea typeface="Roboto" panose="02000000000000000000" pitchFamily="2" charset="0"/>
            </a:endParaRPr>
          </a:p>
          <a:p>
            <a:pPr marL="285750" indent="-285750">
              <a:buFontTx/>
              <a:buChar char="-"/>
            </a:pPr>
            <a:r>
              <a:rPr lang="fr-FR">
                <a:solidFill>
                  <a:srgbClr val="FFF1CD"/>
                </a:solidFill>
                <a:ea typeface="Roboto" panose="02000000000000000000" pitchFamily="2" charset="0"/>
              </a:rPr>
              <a:t>Répertoire vocal varié, difficulté d'identification</a:t>
            </a:r>
          </a:p>
          <a:p>
            <a:pPr marL="285750" indent="-285750">
              <a:buFontTx/>
              <a:buChar char="-"/>
            </a:pPr>
            <a:endParaRPr lang="fr-FR">
              <a:solidFill>
                <a:srgbClr val="FFF1CD"/>
              </a:solidFill>
              <a:ea typeface="Roboto" panose="02000000000000000000" pitchFamily="2" charset="0"/>
            </a:endParaRPr>
          </a:p>
          <a:p>
            <a:r>
              <a:rPr lang="fr-FR">
                <a:solidFill>
                  <a:srgbClr val="FFF1CD"/>
                </a:solidFill>
                <a:ea typeface="Roboto" panose="02000000000000000000" pitchFamily="2" charset="0"/>
                <a:sym typeface="Wingdings" panose="05000000000000000000" pitchFamily="2" charset="2"/>
              </a:rPr>
              <a:t> </a:t>
            </a:r>
            <a:r>
              <a:rPr lang="fr-FR">
                <a:solidFill>
                  <a:srgbClr val="FFF1CD"/>
                </a:solidFill>
                <a:ea typeface="Roboto" panose="02000000000000000000" pitchFamily="2" charset="0"/>
              </a:rPr>
              <a:t>Choix de proposer une formation complète sur cette seule espèce</a:t>
            </a:r>
          </a:p>
          <a:p>
            <a:pPr marL="285750" indent="-285750">
              <a:buFont typeface="Calibri"/>
              <a:buChar char="-"/>
            </a:pPr>
            <a:endParaRPr lang="fr-FR">
              <a:solidFill>
                <a:schemeClr val="bg1"/>
              </a:solidFill>
              <a:ea typeface="Roboto" panose="02000000000000000000" pitchFamily="2" charset="0"/>
              <a:cs typeface="Calibri" panose="020F0502020204030204"/>
            </a:endParaRPr>
          </a:p>
        </p:txBody>
      </p:sp>
      <p:pic>
        <p:nvPicPr>
          <p:cNvPr id="6" name="Image 5" descr="Une image contenant oiseau, plein air, Oiseau de proie, faucon">
            <a:extLst>
              <a:ext uri="{FF2B5EF4-FFF2-40B4-BE49-F238E27FC236}">
                <a16:creationId xmlns:a16="http://schemas.microsoft.com/office/drawing/2014/main" id="{49856A3F-375D-B6EB-0DA6-A570D636AEA3}"/>
              </a:ext>
            </a:extLst>
          </p:cNvPr>
          <p:cNvPicPr>
            <a:picLocks noChangeAspect="1"/>
          </p:cNvPicPr>
          <p:nvPr/>
        </p:nvPicPr>
        <p:blipFill rotWithShape="1">
          <a:blip r:embed="rId5"/>
          <a:srcRect l="8668" t="-1" r="35601" b="-1"/>
          <a:stretch/>
        </p:blipFill>
        <p:spPr>
          <a:xfrm>
            <a:off x="6455120" y="-5090"/>
            <a:ext cx="5740863" cy="6876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ZoneTexte 7">
            <a:extLst>
              <a:ext uri="{FF2B5EF4-FFF2-40B4-BE49-F238E27FC236}">
                <a16:creationId xmlns:a16="http://schemas.microsoft.com/office/drawing/2014/main" id="{D6B00C19-1BD8-467B-5B85-923576355D26}"/>
              </a:ext>
            </a:extLst>
          </p:cNvPr>
          <p:cNvSpPr txBox="1"/>
          <p:nvPr/>
        </p:nvSpPr>
        <p:spPr>
          <a:xfrm>
            <a:off x="11068439" y="6534295"/>
            <a:ext cx="2075688" cy="261610"/>
          </a:xfrm>
          <a:prstGeom prst="rect">
            <a:avLst/>
          </a:prstGeom>
          <a:noFill/>
        </p:spPr>
        <p:txBody>
          <a:bodyPr wrap="square" rtlCol="0">
            <a:spAutoFit/>
          </a:bodyPr>
          <a:lstStyle/>
          <a:p>
            <a:r>
              <a:rPr lang="fr-FR" sz="1100">
                <a:solidFill>
                  <a:schemeClr val="bg1"/>
                </a:solidFill>
              </a:rPr>
              <a:t>© Pierre </a:t>
            </a:r>
            <a:r>
              <a:rPr lang="fr-FR" sz="1100" err="1">
                <a:solidFill>
                  <a:schemeClr val="bg1"/>
                </a:solidFill>
              </a:rPr>
              <a:t>Giffon</a:t>
            </a:r>
            <a:endParaRPr lang="fr-FR" sz="1100">
              <a:solidFill>
                <a:schemeClr val="bg1"/>
              </a:solidFill>
            </a:endParaRPr>
          </a:p>
        </p:txBody>
      </p:sp>
    </p:spTree>
    <p:extLst>
      <p:ext uri="{BB962C8B-B14F-4D97-AF65-F5344CB8AC3E}">
        <p14:creationId xmlns:p14="http://schemas.microsoft.com/office/powerpoint/2010/main" val="1774444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 Risques de confusion</a:t>
            </a:r>
            <a:endParaRPr lang="fr-FR" sz="4800" b="1">
              <a:solidFill>
                <a:srgbClr val="FFDD89"/>
              </a:solidFill>
              <a:latin typeface="LPO" pitchFamily="50" charset="0"/>
            </a:endParaRPr>
          </a:p>
        </p:txBody>
      </p:sp>
      <p:sp>
        <p:nvSpPr>
          <p:cNvPr id="2" name="ZoneTexte 1">
            <a:extLst>
              <a:ext uri="{FF2B5EF4-FFF2-40B4-BE49-F238E27FC236}">
                <a16:creationId xmlns:a16="http://schemas.microsoft.com/office/drawing/2014/main" id="{22C6260D-4416-33EA-1ED2-95C603A01B86}"/>
              </a:ext>
            </a:extLst>
          </p:cNvPr>
          <p:cNvSpPr txBox="1"/>
          <p:nvPr/>
        </p:nvSpPr>
        <p:spPr>
          <a:xfrm>
            <a:off x="710912" y="1718813"/>
            <a:ext cx="5388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Cri de vol du Pinson des arbres :</a:t>
            </a:r>
            <a:endParaRPr lang="fr-FR" sz="2400">
              <a:solidFill>
                <a:srgbClr val="FFF1CD"/>
              </a:solidFill>
            </a:endParaRPr>
          </a:p>
        </p:txBody>
      </p:sp>
      <p:pic>
        <p:nvPicPr>
          <p:cNvPr id="5" name="Image 4" descr="Une image contenant texte, capture d’écran, ligne&#10;&#10;Description générée automatiquement">
            <a:extLst>
              <a:ext uri="{FF2B5EF4-FFF2-40B4-BE49-F238E27FC236}">
                <a16:creationId xmlns:a16="http://schemas.microsoft.com/office/drawing/2014/main" id="{B6778291-1029-D643-E21F-0833818EC9B9}"/>
              </a:ext>
            </a:extLst>
          </p:cNvPr>
          <p:cNvPicPr>
            <a:picLocks noChangeAspect="1"/>
          </p:cNvPicPr>
          <p:nvPr/>
        </p:nvPicPr>
        <p:blipFill>
          <a:blip r:embed="rId4"/>
          <a:stretch>
            <a:fillRect/>
          </a:stretch>
        </p:blipFill>
        <p:spPr>
          <a:xfrm>
            <a:off x="2329004" y="2776323"/>
            <a:ext cx="5196813" cy="2766801"/>
          </a:xfrm>
          <a:prstGeom prst="rect">
            <a:avLst/>
          </a:prstGeom>
        </p:spPr>
      </p:pic>
      <p:sp>
        <p:nvSpPr>
          <p:cNvPr id="8" name="ZoneTexte 7">
            <a:extLst>
              <a:ext uri="{FF2B5EF4-FFF2-40B4-BE49-F238E27FC236}">
                <a16:creationId xmlns:a16="http://schemas.microsoft.com/office/drawing/2014/main" id="{1542E449-6AE3-3475-E767-7C206EC311FB}"/>
              </a:ext>
            </a:extLst>
          </p:cNvPr>
          <p:cNvSpPr txBox="1"/>
          <p:nvPr/>
        </p:nvSpPr>
        <p:spPr>
          <a:xfrm>
            <a:off x="3096194" y="5558271"/>
            <a:ext cx="6276982" cy="369332"/>
          </a:xfrm>
          <a:prstGeom prst="rect">
            <a:avLst/>
          </a:prstGeom>
          <a:noFill/>
        </p:spPr>
        <p:txBody>
          <a:bodyPr wrap="square" lIns="91440" tIns="45720" rIns="91440" bIns="45720" rtlCol="0" anchor="t">
            <a:spAutoFit/>
          </a:bodyPr>
          <a:lstStyle/>
          <a:p>
            <a:r>
              <a:rPr lang="fr-FR">
                <a:solidFill>
                  <a:srgbClr val="FFF1CD"/>
                </a:solidFill>
              </a:rPr>
              <a:t>4x </a:t>
            </a:r>
            <a:r>
              <a:rPr lang="fr-FR" i="1">
                <a:solidFill>
                  <a:srgbClr val="FFF1CD"/>
                </a:solidFill>
              </a:rPr>
              <a:t>tup</a:t>
            </a:r>
            <a:r>
              <a:rPr lang="fr-FR">
                <a:solidFill>
                  <a:srgbClr val="FFF1CD"/>
                </a:solidFill>
              </a:rPr>
              <a:t> ortolan             2x Pinson des arbres</a:t>
            </a:r>
          </a:p>
        </p:txBody>
      </p:sp>
    </p:spTree>
    <p:extLst>
      <p:ext uri="{BB962C8B-B14F-4D97-AF65-F5344CB8AC3E}">
        <p14:creationId xmlns:p14="http://schemas.microsoft.com/office/powerpoint/2010/main" val="1354897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8">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 Risques de confusion</a:t>
            </a:r>
            <a:endParaRPr lang="fr-FR" sz="4800" b="1">
              <a:solidFill>
                <a:srgbClr val="FFDD89"/>
              </a:solidFill>
              <a:latin typeface="LPO" pitchFamily="50" charset="0"/>
            </a:endParaRPr>
          </a:p>
        </p:txBody>
      </p:sp>
      <p:sp>
        <p:nvSpPr>
          <p:cNvPr id="2" name="ZoneTexte 1">
            <a:extLst>
              <a:ext uri="{FF2B5EF4-FFF2-40B4-BE49-F238E27FC236}">
                <a16:creationId xmlns:a16="http://schemas.microsoft.com/office/drawing/2014/main" id="{22C6260D-4416-33EA-1ED2-95C603A01B86}"/>
              </a:ext>
            </a:extLst>
          </p:cNvPr>
          <p:cNvSpPr txBox="1"/>
          <p:nvPr/>
        </p:nvSpPr>
        <p:spPr>
          <a:xfrm>
            <a:off x="707493" y="1404023"/>
            <a:ext cx="5388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Bruant jaune :</a:t>
            </a:r>
            <a:endParaRPr lang="fr-FR" sz="2400">
              <a:solidFill>
                <a:srgbClr val="FFF1CD"/>
              </a:solidFill>
            </a:endParaRPr>
          </a:p>
        </p:txBody>
      </p:sp>
      <p:sp>
        <p:nvSpPr>
          <p:cNvPr id="3" name="ZoneTexte 2">
            <a:extLst>
              <a:ext uri="{FF2B5EF4-FFF2-40B4-BE49-F238E27FC236}">
                <a16:creationId xmlns:a16="http://schemas.microsoft.com/office/drawing/2014/main" id="{9B58F9C9-F663-D79F-1F3D-3381A126D51C}"/>
              </a:ext>
            </a:extLst>
          </p:cNvPr>
          <p:cNvSpPr txBox="1"/>
          <p:nvPr/>
        </p:nvSpPr>
        <p:spPr>
          <a:xfrm>
            <a:off x="6899518" y="1404022"/>
            <a:ext cx="5388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Bruant des roseaux :</a:t>
            </a:r>
            <a:endParaRPr lang="fr-FR" sz="2400">
              <a:solidFill>
                <a:srgbClr val="FFF1CD"/>
              </a:solidFill>
            </a:endParaRPr>
          </a:p>
        </p:txBody>
      </p:sp>
      <p:sp>
        <p:nvSpPr>
          <p:cNvPr id="5" name="ZoneTexte 4">
            <a:extLst>
              <a:ext uri="{FF2B5EF4-FFF2-40B4-BE49-F238E27FC236}">
                <a16:creationId xmlns:a16="http://schemas.microsoft.com/office/drawing/2014/main" id="{A740AF5B-D7EE-CA90-77E9-58453C5CAD82}"/>
              </a:ext>
            </a:extLst>
          </p:cNvPr>
          <p:cNvSpPr txBox="1"/>
          <p:nvPr/>
        </p:nvSpPr>
        <p:spPr>
          <a:xfrm>
            <a:off x="156561" y="5470259"/>
            <a:ext cx="49018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FFF1CD"/>
                </a:solidFill>
                <a:cs typeface="Calibri"/>
              </a:rPr>
              <a:t>Cris courts </a:t>
            </a:r>
            <a:r>
              <a:rPr lang="fr-FR">
                <a:solidFill>
                  <a:srgbClr val="FFF1CD"/>
                </a:solidFill>
                <a:cs typeface="Calibri"/>
                <a:sym typeface="Wingdings" panose="05000000000000000000" pitchFamily="2" charset="2"/>
              </a:rPr>
              <a:t> confusion avec un </a:t>
            </a:r>
            <a:r>
              <a:rPr lang="fr-FR" i="1">
                <a:solidFill>
                  <a:srgbClr val="FFF1CD"/>
                </a:solidFill>
                <a:cs typeface="Calibri"/>
                <a:sym typeface="Wingdings" panose="05000000000000000000" pitchFamily="2" charset="2"/>
              </a:rPr>
              <a:t>tsrp </a:t>
            </a:r>
            <a:r>
              <a:rPr lang="fr-FR">
                <a:solidFill>
                  <a:srgbClr val="FFF1CD"/>
                </a:solidFill>
                <a:cs typeface="Calibri"/>
                <a:sym typeface="Wingdings" panose="05000000000000000000" pitchFamily="2" charset="2"/>
              </a:rPr>
              <a:t>mais p</a:t>
            </a:r>
            <a:r>
              <a:rPr lang="fr-FR">
                <a:solidFill>
                  <a:srgbClr val="FFF1CD"/>
                </a:solidFill>
                <a:cs typeface="Calibri"/>
              </a:rPr>
              <a:t>lus long, forme souvent assez tombante, très modulé</a:t>
            </a:r>
          </a:p>
          <a:p>
            <a:r>
              <a:rPr lang="fr-FR">
                <a:solidFill>
                  <a:srgbClr val="FFF1CD"/>
                </a:solidFill>
                <a:cs typeface="Calibri"/>
              </a:rPr>
              <a:t>Cris longs </a:t>
            </a:r>
            <a:r>
              <a:rPr lang="fr-FR">
                <a:solidFill>
                  <a:srgbClr val="FFF1CD"/>
                </a:solidFill>
                <a:cs typeface="Calibri"/>
                <a:sym typeface="Wingdings" panose="05000000000000000000" pitchFamily="2" charset="2"/>
              </a:rPr>
              <a:t> confusion avec un </a:t>
            </a:r>
            <a:r>
              <a:rPr lang="fr-FR" i="1">
                <a:solidFill>
                  <a:srgbClr val="FFF1CD"/>
                </a:solidFill>
                <a:cs typeface="Calibri"/>
                <a:sym typeface="Wingdings" panose="05000000000000000000" pitchFamily="2" charset="2"/>
              </a:rPr>
              <a:t>tew </a:t>
            </a:r>
            <a:r>
              <a:rPr lang="fr-FR">
                <a:solidFill>
                  <a:srgbClr val="FFF1CD"/>
                </a:solidFill>
                <a:cs typeface="Calibri"/>
                <a:sym typeface="Wingdings" panose="05000000000000000000" pitchFamily="2" charset="2"/>
              </a:rPr>
              <a:t>mais beaucoup plus modulé, moins pur</a:t>
            </a:r>
            <a:endParaRPr lang="fr-FR">
              <a:solidFill>
                <a:srgbClr val="FFF1CD"/>
              </a:solidFill>
              <a:ea typeface="Calibri"/>
              <a:cs typeface="Calibri"/>
            </a:endParaRPr>
          </a:p>
        </p:txBody>
      </p:sp>
      <p:pic>
        <p:nvPicPr>
          <p:cNvPr id="20" name="Image 19">
            <a:extLst>
              <a:ext uri="{FF2B5EF4-FFF2-40B4-BE49-F238E27FC236}">
                <a16:creationId xmlns:a16="http://schemas.microsoft.com/office/drawing/2014/main" id="{593F0E10-28C4-BA51-DCED-DD606102CF20}"/>
              </a:ext>
            </a:extLst>
          </p:cNvPr>
          <p:cNvPicPr>
            <a:picLocks noChangeAspect="1"/>
          </p:cNvPicPr>
          <p:nvPr/>
        </p:nvPicPr>
        <p:blipFill rotWithShape="1">
          <a:blip r:embed="rId10"/>
          <a:srcRect l="462" r="1"/>
          <a:stretch/>
        </p:blipFill>
        <p:spPr>
          <a:xfrm>
            <a:off x="162747" y="1965538"/>
            <a:ext cx="5158837" cy="3462589"/>
          </a:xfrm>
          <a:prstGeom prst="rect">
            <a:avLst/>
          </a:prstGeom>
        </p:spPr>
      </p:pic>
      <p:sp>
        <p:nvSpPr>
          <p:cNvPr id="14" name="ZoneTexte 13">
            <a:extLst>
              <a:ext uri="{FF2B5EF4-FFF2-40B4-BE49-F238E27FC236}">
                <a16:creationId xmlns:a16="http://schemas.microsoft.com/office/drawing/2014/main" id="{5981B138-7B63-68CC-A855-6E7C02CC54BB}"/>
              </a:ext>
            </a:extLst>
          </p:cNvPr>
          <p:cNvSpPr txBox="1"/>
          <p:nvPr/>
        </p:nvSpPr>
        <p:spPr>
          <a:xfrm>
            <a:off x="525312" y="4909464"/>
            <a:ext cx="1690879" cy="261610"/>
          </a:xfrm>
          <a:prstGeom prst="rect">
            <a:avLst/>
          </a:prstGeom>
          <a:solidFill>
            <a:srgbClr val="FFFFFF">
              <a:alpha val="42745"/>
            </a:srgbClr>
          </a:solidFill>
        </p:spPr>
        <p:txBody>
          <a:bodyPr wrap="square" rtlCol="0">
            <a:spAutoFit/>
          </a:bodyPr>
          <a:lstStyle/>
          <a:p>
            <a:pPr algn="ctr"/>
            <a:r>
              <a:rPr lang="fr-FR" sz="1100"/>
              <a:t>XC610246 Philippe Gayet</a:t>
            </a:r>
          </a:p>
        </p:txBody>
      </p:sp>
      <p:pic>
        <p:nvPicPr>
          <p:cNvPr id="8" name="XC790276 - Bruant jaune - Emberiza citrinella">
            <a:hlinkClick r:id="" action="ppaction://media"/>
            <a:extLst>
              <a:ext uri="{FF2B5EF4-FFF2-40B4-BE49-F238E27FC236}">
                <a16:creationId xmlns:a16="http://schemas.microsoft.com/office/drawing/2014/main" id="{1B8910AE-D589-A1C7-DFC9-6BFD488926A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3007" y="4390260"/>
            <a:ext cx="500304" cy="500304"/>
          </a:xfrm>
          <a:prstGeom prst="rect">
            <a:avLst/>
          </a:prstGeom>
        </p:spPr>
      </p:pic>
      <p:pic>
        <p:nvPicPr>
          <p:cNvPr id="7" name="XC610246 - Bruant jaune - Emberiza citrinella">
            <a:hlinkClick r:id="" action="ppaction://media"/>
            <a:extLst>
              <a:ext uri="{FF2B5EF4-FFF2-40B4-BE49-F238E27FC236}">
                <a16:creationId xmlns:a16="http://schemas.microsoft.com/office/drawing/2014/main" id="{46A65657-F9FA-0DD3-0E75-5A5B1AAF346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038357" y="4385267"/>
            <a:ext cx="469130" cy="469130"/>
          </a:xfrm>
          <a:prstGeom prst="rect">
            <a:avLst/>
          </a:prstGeom>
        </p:spPr>
      </p:pic>
      <p:pic>
        <p:nvPicPr>
          <p:cNvPr id="28" name="Image 27">
            <a:extLst>
              <a:ext uri="{FF2B5EF4-FFF2-40B4-BE49-F238E27FC236}">
                <a16:creationId xmlns:a16="http://schemas.microsoft.com/office/drawing/2014/main" id="{18CB2939-221C-9723-0FEC-4DA5E45E9A8F}"/>
              </a:ext>
            </a:extLst>
          </p:cNvPr>
          <p:cNvPicPr>
            <a:picLocks noChangeAspect="1"/>
          </p:cNvPicPr>
          <p:nvPr/>
        </p:nvPicPr>
        <p:blipFill>
          <a:blip r:embed="rId12"/>
          <a:stretch>
            <a:fillRect/>
          </a:stretch>
        </p:blipFill>
        <p:spPr>
          <a:xfrm>
            <a:off x="5538760" y="1965537"/>
            <a:ext cx="6439197" cy="2511554"/>
          </a:xfrm>
          <a:prstGeom prst="rect">
            <a:avLst/>
          </a:prstGeom>
        </p:spPr>
      </p:pic>
      <p:sp>
        <p:nvSpPr>
          <p:cNvPr id="16" name="ZoneTexte 15">
            <a:extLst>
              <a:ext uri="{FF2B5EF4-FFF2-40B4-BE49-F238E27FC236}">
                <a16:creationId xmlns:a16="http://schemas.microsoft.com/office/drawing/2014/main" id="{2E54DD22-3E93-20BF-8FFC-6D3C210191FF}"/>
              </a:ext>
            </a:extLst>
          </p:cNvPr>
          <p:cNvSpPr txBox="1"/>
          <p:nvPr/>
        </p:nvSpPr>
        <p:spPr>
          <a:xfrm>
            <a:off x="2979911" y="4909464"/>
            <a:ext cx="1690879" cy="261610"/>
          </a:xfrm>
          <a:prstGeom prst="rect">
            <a:avLst/>
          </a:prstGeom>
          <a:solidFill>
            <a:srgbClr val="FFFFFF">
              <a:alpha val="42745"/>
            </a:srgbClr>
          </a:solidFill>
        </p:spPr>
        <p:txBody>
          <a:bodyPr wrap="square" rtlCol="0">
            <a:spAutoFit/>
          </a:bodyPr>
          <a:lstStyle/>
          <a:p>
            <a:pPr algn="ctr"/>
            <a:r>
              <a:rPr lang="fr-FR" sz="1100"/>
              <a:t>XC790276 Uku Paal</a:t>
            </a:r>
          </a:p>
        </p:txBody>
      </p:sp>
      <p:sp>
        <p:nvSpPr>
          <p:cNvPr id="22" name="ZoneTexte 21">
            <a:extLst>
              <a:ext uri="{FF2B5EF4-FFF2-40B4-BE49-F238E27FC236}">
                <a16:creationId xmlns:a16="http://schemas.microsoft.com/office/drawing/2014/main" id="{235E4783-D322-F855-36EB-CCF962B47BF9}"/>
              </a:ext>
            </a:extLst>
          </p:cNvPr>
          <p:cNvSpPr txBox="1"/>
          <p:nvPr/>
        </p:nvSpPr>
        <p:spPr>
          <a:xfrm>
            <a:off x="7869071" y="6317141"/>
            <a:ext cx="1690879" cy="261610"/>
          </a:xfrm>
          <a:prstGeom prst="rect">
            <a:avLst/>
          </a:prstGeom>
          <a:solidFill>
            <a:srgbClr val="FFFFFF">
              <a:alpha val="42745"/>
            </a:srgbClr>
          </a:solidFill>
        </p:spPr>
        <p:txBody>
          <a:bodyPr wrap="square" rtlCol="0">
            <a:spAutoFit/>
          </a:bodyPr>
          <a:lstStyle/>
          <a:p>
            <a:pPr algn="ctr"/>
            <a:r>
              <a:rPr lang="fr-FR" sz="1100"/>
              <a:t>XC837093 Juha </a:t>
            </a:r>
            <a:r>
              <a:rPr lang="fr-FR" sz="1100" err="1"/>
              <a:t>Saari</a:t>
            </a:r>
            <a:endParaRPr lang="fr-FR" sz="1100"/>
          </a:p>
        </p:txBody>
      </p:sp>
      <p:pic>
        <p:nvPicPr>
          <p:cNvPr id="25" name="XC837093 - Bruant des roseaux - Emberiza schoeniclus">
            <a:hlinkClick r:id="" action="ppaction://media"/>
            <a:extLst>
              <a:ext uri="{FF2B5EF4-FFF2-40B4-BE49-F238E27FC236}">
                <a16:creationId xmlns:a16="http://schemas.microsoft.com/office/drawing/2014/main" id="{627E8FC1-23C9-469C-0E98-42DBF20BBB87}"/>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419088" y="5621051"/>
            <a:ext cx="609600" cy="609600"/>
          </a:xfrm>
          <a:prstGeom prst="rect">
            <a:avLst/>
          </a:prstGeom>
        </p:spPr>
      </p:pic>
      <p:sp>
        <p:nvSpPr>
          <p:cNvPr id="26" name="ZoneTexte 25">
            <a:extLst>
              <a:ext uri="{FF2B5EF4-FFF2-40B4-BE49-F238E27FC236}">
                <a16:creationId xmlns:a16="http://schemas.microsoft.com/office/drawing/2014/main" id="{DE3BFC4B-3AB4-69EF-E68D-E0C732931EC8}"/>
              </a:ext>
            </a:extLst>
          </p:cNvPr>
          <p:cNvSpPr txBox="1"/>
          <p:nvPr/>
        </p:nvSpPr>
        <p:spPr>
          <a:xfrm>
            <a:off x="7143831" y="4768429"/>
            <a:ext cx="28484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FFF1CD"/>
                </a:solidFill>
                <a:cs typeface="Calibri"/>
              </a:rPr>
              <a:t>Généralement plus pur, plus aigu, plus long</a:t>
            </a:r>
            <a:endParaRPr lang="fr-FR">
              <a:solidFill>
                <a:srgbClr val="FFF1CD"/>
              </a:solidFill>
              <a:ea typeface="Calibri"/>
              <a:cs typeface="Calibri"/>
            </a:endParaRPr>
          </a:p>
        </p:txBody>
      </p:sp>
      <p:sp>
        <p:nvSpPr>
          <p:cNvPr id="29" name="ZoneTexte 28">
            <a:extLst>
              <a:ext uri="{FF2B5EF4-FFF2-40B4-BE49-F238E27FC236}">
                <a16:creationId xmlns:a16="http://schemas.microsoft.com/office/drawing/2014/main" id="{2D6F44D7-36C0-22AD-CE48-CC8563762292}"/>
              </a:ext>
            </a:extLst>
          </p:cNvPr>
          <p:cNvSpPr txBox="1"/>
          <p:nvPr/>
        </p:nvSpPr>
        <p:spPr>
          <a:xfrm>
            <a:off x="5853030" y="4114868"/>
            <a:ext cx="2084397" cy="261610"/>
          </a:xfrm>
          <a:prstGeom prst="rect">
            <a:avLst/>
          </a:prstGeom>
          <a:solidFill>
            <a:srgbClr val="FFFFFF">
              <a:alpha val="42745"/>
            </a:srgbClr>
          </a:solidFill>
        </p:spPr>
        <p:txBody>
          <a:bodyPr wrap="square" rtlCol="0">
            <a:spAutoFit/>
          </a:bodyPr>
          <a:lstStyle/>
          <a:p>
            <a:pPr algn="ctr"/>
            <a:r>
              <a:rPr lang="fr-FR" sz="1100" i="1"/>
              <a:t>Tew </a:t>
            </a:r>
            <a:r>
              <a:rPr lang="fr-FR" sz="1100"/>
              <a:t>de Bruant ortolan</a:t>
            </a:r>
            <a:endParaRPr lang="fr-FR" sz="1100" i="1"/>
          </a:p>
        </p:txBody>
      </p:sp>
      <p:sp>
        <p:nvSpPr>
          <p:cNvPr id="30" name="ZoneTexte 29">
            <a:extLst>
              <a:ext uri="{FF2B5EF4-FFF2-40B4-BE49-F238E27FC236}">
                <a16:creationId xmlns:a16="http://schemas.microsoft.com/office/drawing/2014/main" id="{3CCA5406-69D7-99BE-7F7B-19868A4F24D3}"/>
              </a:ext>
            </a:extLst>
          </p:cNvPr>
          <p:cNvSpPr txBox="1"/>
          <p:nvPr/>
        </p:nvSpPr>
        <p:spPr>
          <a:xfrm>
            <a:off x="10664982" y="4059222"/>
            <a:ext cx="1312975" cy="430887"/>
          </a:xfrm>
          <a:prstGeom prst="rect">
            <a:avLst/>
          </a:prstGeom>
          <a:solidFill>
            <a:srgbClr val="FFFFFF">
              <a:alpha val="42745"/>
            </a:srgbClr>
          </a:solidFill>
        </p:spPr>
        <p:txBody>
          <a:bodyPr wrap="square" rtlCol="0">
            <a:spAutoFit/>
          </a:bodyPr>
          <a:lstStyle/>
          <a:p>
            <a:pPr algn="ctr"/>
            <a:r>
              <a:rPr lang="fr-FR" sz="1100" i="1"/>
              <a:t>Tew </a:t>
            </a:r>
            <a:r>
              <a:rPr lang="fr-FR" sz="1100"/>
              <a:t>de Bruant ortolan</a:t>
            </a:r>
            <a:endParaRPr lang="fr-FR" sz="1100" i="1"/>
          </a:p>
        </p:txBody>
      </p:sp>
      <p:sp>
        <p:nvSpPr>
          <p:cNvPr id="31" name="ZoneTexte 30">
            <a:extLst>
              <a:ext uri="{FF2B5EF4-FFF2-40B4-BE49-F238E27FC236}">
                <a16:creationId xmlns:a16="http://schemas.microsoft.com/office/drawing/2014/main" id="{338CD24D-2A48-F80C-C8F3-27FDC7DA3D28}"/>
              </a:ext>
            </a:extLst>
          </p:cNvPr>
          <p:cNvSpPr txBox="1"/>
          <p:nvPr/>
        </p:nvSpPr>
        <p:spPr>
          <a:xfrm>
            <a:off x="7968932" y="4123657"/>
            <a:ext cx="2662740" cy="261610"/>
          </a:xfrm>
          <a:prstGeom prst="rect">
            <a:avLst/>
          </a:prstGeom>
          <a:solidFill>
            <a:srgbClr val="FFFFFF">
              <a:alpha val="42745"/>
            </a:srgbClr>
          </a:solidFill>
        </p:spPr>
        <p:txBody>
          <a:bodyPr wrap="square" rtlCol="0">
            <a:spAutoFit/>
          </a:bodyPr>
          <a:lstStyle/>
          <a:p>
            <a:pPr algn="ctr"/>
            <a:r>
              <a:rPr lang="fr-FR" sz="1100"/>
              <a:t>Bruant des roseaux</a:t>
            </a:r>
            <a:endParaRPr lang="fr-FR" sz="1100" i="1"/>
          </a:p>
        </p:txBody>
      </p:sp>
      <p:sp>
        <p:nvSpPr>
          <p:cNvPr id="32" name="ZoneTexte 31">
            <a:extLst>
              <a:ext uri="{FF2B5EF4-FFF2-40B4-BE49-F238E27FC236}">
                <a16:creationId xmlns:a16="http://schemas.microsoft.com/office/drawing/2014/main" id="{FC3A2AC7-2003-7B7C-C2BC-D814CB5FC913}"/>
              </a:ext>
            </a:extLst>
          </p:cNvPr>
          <p:cNvSpPr txBox="1"/>
          <p:nvPr/>
        </p:nvSpPr>
        <p:spPr>
          <a:xfrm>
            <a:off x="8334494" y="162886"/>
            <a:ext cx="3770728" cy="646331"/>
          </a:xfrm>
          <a:prstGeom prst="rect">
            <a:avLst/>
          </a:prstGeom>
          <a:solidFill>
            <a:srgbClr val="FFFFFF">
              <a:alpha val="25882"/>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FFF1CD"/>
                </a:solidFill>
                <a:cs typeface="Calibri"/>
              </a:rPr>
              <a:t>Phénologie de migration décalées par rapport au Bruant ortolan</a:t>
            </a:r>
            <a:endParaRPr lang="fr-FR">
              <a:solidFill>
                <a:srgbClr val="FFF1CD"/>
              </a:solidFill>
              <a:ea typeface="Calibri"/>
              <a:cs typeface="Calibri"/>
            </a:endParaRPr>
          </a:p>
        </p:txBody>
      </p:sp>
    </p:spTree>
    <p:extLst>
      <p:ext uri="{BB962C8B-B14F-4D97-AF65-F5344CB8AC3E}">
        <p14:creationId xmlns:p14="http://schemas.microsoft.com/office/powerpoint/2010/main" val="361877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22"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21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7"/>
                </p:tgtEl>
              </p:cMediaNode>
            </p:audio>
            <p:audio>
              <p:cMediaNode vol="100000">
                <p:cTn id="16" fill="hold" display="0">
                  <p:stCondLst>
                    <p:cond delay="indefinite"/>
                  </p:stCondLst>
                  <p:endCondLst>
                    <p:cond evt="onStopAudio" delay="0">
                      <p:tgtEl>
                        <p:sldTgt/>
                      </p:tgtEl>
                    </p:cond>
                  </p:endCondLst>
                </p:cTn>
                <p:tgtEl>
                  <p:spTgt spid="8"/>
                </p:tgtEl>
              </p:cMediaNode>
            </p:audio>
            <p:audio>
              <p:cMediaNode vol="100000">
                <p:cTn id="17"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 Risques de confusion</a:t>
            </a:r>
            <a:endParaRPr lang="fr-FR" sz="4800" b="1">
              <a:solidFill>
                <a:srgbClr val="FFDD89"/>
              </a:solidFill>
              <a:latin typeface="LPO" pitchFamily="50" charset="0"/>
            </a:endParaRPr>
          </a:p>
        </p:txBody>
      </p:sp>
      <p:sp>
        <p:nvSpPr>
          <p:cNvPr id="2" name="ZoneTexte 1">
            <a:extLst>
              <a:ext uri="{FF2B5EF4-FFF2-40B4-BE49-F238E27FC236}">
                <a16:creationId xmlns:a16="http://schemas.microsoft.com/office/drawing/2014/main" id="{22C6260D-4416-33EA-1ED2-95C603A01B86}"/>
              </a:ext>
            </a:extLst>
          </p:cNvPr>
          <p:cNvSpPr txBox="1"/>
          <p:nvPr/>
        </p:nvSpPr>
        <p:spPr>
          <a:xfrm>
            <a:off x="707493" y="1404023"/>
            <a:ext cx="5388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Bruant des neiges :</a:t>
            </a:r>
            <a:endParaRPr lang="fr-FR" sz="2400">
              <a:solidFill>
                <a:srgbClr val="FFF1CD"/>
              </a:solidFill>
            </a:endParaRPr>
          </a:p>
        </p:txBody>
      </p:sp>
      <p:sp>
        <p:nvSpPr>
          <p:cNvPr id="3" name="ZoneTexte 2">
            <a:extLst>
              <a:ext uri="{FF2B5EF4-FFF2-40B4-BE49-F238E27FC236}">
                <a16:creationId xmlns:a16="http://schemas.microsoft.com/office/drawing/2014/main" id="{9B58F9C9-F663-D79F-1F3D-3381A126D51C}"/>
              </a:ext>
            </a:extLst>
          </p:cNvPr>
          <p:cNvSpPr txBox="1"/>
          <p:nvPr/>
        </p:nvSpPr>
        <p:spPr>
          <a:xfrm>
            <a:off x="6899518" y="1404022"/>
            <a:ext cx="5388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Bruant lapon:</a:t>
            </a:r>
            <a:endParaRPr lang="fr-FR" sz="2400">
              <a:solidFill>
                <a:srgbClr val="FFF1CD"/>
              </a:solidFill>
            </a:endParaRPr>
          </a:p>
        </p:txBody>
      </p:sp>
      <p:sp>
        <p:nvSpPr>
          <p:cNvPr id="14" name="ZoneTexte 13">
            <a:extLst>
              <a:ext uri="{FF2B5EF4-FFF2-40B4-BE49-F238E27FC236}">
                <a16:creationId xmlns:a16="http://schemas.microsoft.com/office/drawing/2014/main" id="{5981B138-7B63-68CC-A855-6E7C02CC54BB}"/>
              </a:ext>
            </a:extLst>
          </p:cNvPr>
          <p:cNvSpPr txBox="1"/>
          <p:nvPr/>
        </p:nvSpPr>
        <p:spPr>
          <a:xfrm>
            <a:off x="1101056" y="5562251"/>
            <a:ext cx="1690879" cy="261610"/>
          </a:xfrm>
          <a:prstGeom prst="rect">
            <a:avLst/>
          </a:prstGeom>
          <a:solidFill>
            <a:srgbClr val="FFFFFF">
              <a:alpha val="42745"/>
            </a:srgbClr>
          </a:solidFill>
        </p:spPr>
        <p:txBody>
          <a:bodyPr wrap="square" rtlCol="0">
            <a:spAutoFit/>
          </a:bodyPr>
          <a:lstStyle/>
          <a:p>
            <a:pPr algn="ctr"/>
            <a:r>
              <a:rPr lang="fr-FR" sz="1100"/>
              <a:t>XC843123 Gosse </a:t>
            </a:r>
            <a:r>
              <a:rPr lang="fr-FR" sz="1100" err="1"/>
              <a:t>Hoekstra</a:t>
            </a:r>
            <a:r>
              <a:rPr lang="fr-FR" sz="1100"/>
              <a:t> </a:t>
            </a:r>
          </a:p>
        </p:txBody>
      </p:sp>
      <p:sp>
        <p:nvSpPr>
          <p:cNvPr id="22" name="ZoneTexte 21">
            <a:extLst>
              <a:ext uri="{FF2B5EF4-FFF2-40B4-BE49-F238E27FC236}">
                <a16:creationId xmlns:a16="http://schemas.microsoft.com/office/drawing/2014/main" id="{235E4783-D322-F855-36EB-CCF962B47BF9}"/>
              </a:ext>
            </a:extLst>
          </p:cNvPr>
          <p:cNvSpPr txBox="1"/>
          <p:nvPr/>
        </p:nvSpPr>
        <p:spPr>
          <a:xfrm>
            <a:off x="7491949" y="5548286"/>
            <a:ext cx="1690879" cy="261610"/>
          </a:xfrm>
          <a:prstGeom prst="rect">
            <a:avLst/>
          </a:prstGeom>
          <a:solidFill>
            <a:srgbClr val="FFFFFF">
              <a:alpha val="42745"/>
            </a:srgbClr>
          </a:solidFill>
        </p:spPr>
        <p:txBody>
          <a:bodyPr wrap="square" rtlCol="0">
            <a:spAutoFit/>
          </a:bodyPr>
          <a:lstStyle/>
          <a:p>
            <a:pPr algn="ctr"/>
            <a:r>
              <a:rPr lang="fr-FR" sz="1100"/>
              <a:t>XC594246 Stanislas Wroza</a:t>
            </a:r>
          </a:p>
        </p:txBody>
      </p:sp>
      <p:pic>
        <p:nvPicPr>
          <p:cNvPr id="12" name="Image 11">
            <a:extLst>
              <a:ext uri="{FF2B5EF4-FFF2-40B4-BE49-F238E27FC236}">
                <a16:creationId xmlns:a16="http://schemas.microsoft.com/office/drawing/2014/main" id="{E261A312-7FA9-6C80-0FCC-2A0F700DC2D2}"/>
              </a:ext>
            </a:extLst>
          </p:cNvPr>
          <p:cNvPicPr>
            <a:picLocks noChangeAspect="1"/>
          </p:cNvPicPr>
          <p:nvPr/>
        </p:nvPicPr>
        <p:blipFill rotWithShape="1">
          <a:blip r:embed="rId8"/>
          <a:srcRect b="2247"/>
          <a:stretch/>
        </p:blipFill>
        <p:spPr>
          <a:xfrm>
            <a:off x="75391" y="1922619"/>
            <a:ext cx="5563823" cy="2626424"/>
          </a:xfrm>
          <a:prstGeom prst="rect">
            <a:avLst/>
          </a:prstGeom>
        </p:spPr>
      </p:pic>
      <p:sp>
        <p:nvSpPr>
          <p:cNvPr id="29" name="ZoneTexte 28">
            <a:extLst>
              <a:ext uri="{FF2B5EF4-FFF2-40B4-BE49-F238E27FC236}">
                <a16:creationId xmlns:a16="http://schemas.microsoft.com/office/drawing/2014/main" id="{2D6F44D7-36C0-22AD-CE48-CC8563762292}"/>
              </a:ext>
            </a:extLst>
          </p:cNvPr>
          <p:cNvSpPr txBox="1"/>
          <p:nvPr/>
        </p:nvSpPr>
        <p:spPr>
          <a:xfrm>
            <a:off x="416726" y="4248934"/>
            <a:ext cx="1529770" cy="261610"/>
          </a:xfrm>
          <a:prstGeom prst="rect">
            <a:avLst/>
          </a:prstGeom>
          <a:solidFill>
            <a:srgbClr val="FFFFFF">
              <a:alpha val="42745"/>
            </a:srgbClr>
          </a:solidFill>
        </p:spPr>
        <p:txBody>
          <a:bodyPr wrap="square" rtlCol="0">
            <a:spAutoFit/>
          </a:bodyPr>
          <a:lstStyle/>
          <a:p>
            <a:pPr algn="ctr"/>
            <a:r>
              <a:rPr lang="fr-FR" sz="1100" i="1"/>
              <a:t>Tew </a:t>
            </a:r>
            <a:r>
              <a:rPr lang="fr-FR" sz="1100"/>
              <a:t>de Bruant ortolan</a:t>
            </a:r>
            <a:endParaRPr lang="fr-FR" sz="1100" i="1"/>
          </a:p>
        </p:txBody>
      </p:sp>
      <p:sp>
        <p:nvSpPr>
          <p:cNvPr id="30" name="ZoneTexte 29">
            <a:extLst>
              <a:ext uri="{FF2B5EF4-FFF2-40B4-BE49-F238E27FC236}">
                <a16:creationId xmlns:a16="http://schemas.microsoft.com/office/drawing/2014/main" id="{3CCA5406-69D7-99BE-7F7B-19868A4F24D3}"/>
              </a:ext>
            </a:extLst>
          </p:cNvPr>
          <p:cNvSpPr txBox="1"/>
          <p:nvPr/>
        </p:nvSpPr>
        <p:spPr>
          <a:xfrm>
            <a:off x="3974743" y="4248934"/>
            <a:ext cx="1664471" cy="261610"/>
          </a:xfrm>
          <a:prstGeom prst="rect">
            <a:avLst/>
          </a:prstGeom>
          <a:solidFill>
            <a:srgbClr val="FFFFFF">
              <a:alpha val="42745"/>
            </a:srgbClr>
          </a:solidFill>
        </p:spPr>
        <p:txBody>
          <a:bodyPr wrap="square" rtlCol="0">
            <a:spAutoFit/>
          </a:bodyPr>
          <a:lstStyle/>
          <a:p>
            <a:pPr algn="ctr"/>
            <a:r>
              <a:rPr lang="fr-FR" sz="1100" i="1"/>
              <a:t>Tew </a:t>
            </a:r>
            <a:r>
              <a:rPr lang="fr-FR" sz="1100"/>
              <a:t>de Bruant ortolan</a:t>
            </a:r>
            <a:endParaRPr lang="fr-FR" sz="1100" i="1"/>
          </a:p>
        </p:txBody>
      </p:sp>
      <p:sp>
        <p:nvSpPr>
          <p:cNvPr id="31" name="ZoneTexte 30">
            <a:extLst>
              <a:ext uri="{FF2B5EF4-FFF2-40B4-BE49-F238E27FC236}">
                <a16:creationId xmlns:a16="http://schemas.microsoft.com/office/drawing/2014/main" id="{338CD24D-2A48-F80C-C8F3-27FDC7DA3D28}"/>
              </a:ext>
            </a:extLst>
          </p:cNvPr>
          <p:cNvSpPr txBox="1"/>
          <p:nvPr/>
        </p:nvSpPr>
        <p:spPr>
          <a:xfrm>
            <a:off x="2112510" y="4248934"/>
            <a:ext cx="1712842" cy="261610"/>
          </a:xfrm>
          <a:prstGeom prst="rect">
            <a:avLst/>
          </a:prstGeom>
          <a:solidFill>
            <a:srgbClr val="FFFFFF">
              <a:alpha val="42745"/>
            </a:srgbClr>
          </a:solidFill>
        </p:spPr>
        <p:txBody>
          <a:bodyPr wrap="square" rtlCol="0">
            <a:spAutoFit/>
          </a:bodyPr>
          <a:lstStyle/>
          <a:p>
            <a:pPr algn="ctr"/>
            <a:r>
              <a:rPr lang="fr-FR" sz="1100"/>
              <a:t>Bruant des neiges</a:t>
            </a:r>
            <a:endParaRPr lang="fr-FR" sz="1100" i="1"/>
          </a:p>
        </p:txBody>
      </p:sp>
      <p:pic>
        <p:nvPicPr>
          <p:cNvPr id="18" name="XC843123 - Plectrophane des neiges - Plectrophenax nivalis">
            <a:hlinkClick r:id="" action="ppaction://media"/>
            <a:extLst>
              <a:ext uri="{FF2B5EF4-FFF2-40B4-BE49-F238E27FC236}">
                <a16:creationId xmlns:a16="http://schemas.microsoft.com/office/drawing/2014/main" id="{6992BBB7-C262-2A1F-CAC9-819A835BAA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9041" y="5353211"/>
            <a:ext cx="609600" cy="609600"/>
          </a:xfrm>
          <a:prstGeom prst="rect">
            <a:avLst/>
          </a:prstGeom>
        </p:spPr>
      </p:pic>
      <p:sp>
        <p:nvSpPr>
          <p:cNvPr id="24" name="ZoneTexte 23">
            <a:extLst>
              <a:ext uri="{FF2B5EF4-FFF2-40B4-BE49-F238E27FC236}">
                <a16:creationId xmlns:a16="http://schemas.microsoft.com/office/drawing/2014/main" id="{5F54CC34-475A-DFC9-C80D-7830E8148D39}"/>
              </a:ext>
            </a:extLst>
          </p:cNvPr>
          <p:cNvSpPr txBox="1"/>
          <p:nvPr/>
        </p:nvSpPr>
        <p:spPr>
          <a:xfrm>
            <a:off x="154328" y="4813373"/>
            <a:ext cx="41732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FFF1CD"/>
                </a:solidFill>
                <a:cs typeface="Calibri"/>
              </a:rPr>
              <a:t>Généralement plus pur, plus bas</a:t>
            </a:r>
            <a:endParaRPr lang="fr-FR">
              <a:solidFill>
                <a:srgbClr val="FFF1CD"/>
              </a:solidFill>
              <a:ea typeface="Calibri"/>
              <a:cs typeface="Calibri"/>
            </a:endParaRPr>
          </a:p>
        </p:txBody>
      </p:sp>
      <p:pic>
        <p:nvPicPr>
          <p:cNvPr id="35" name="Image 34">
            <a:extLst>
              <a:ext uri="{FF2B5EF4-FFF2-40B4-BE49-F238E27FC236}">
                <a16:creationId xmlns:a16="http://schemas.microsoft.com/office/drawing/2014/main" id="{3A51A941-6FCE-55DA-59E3-A9533E2B19C9}"/>
              </a:ext>
            </a:extLst>
          </p:cNvPr>
          <p:cNvPicPr>
            <a:picLocks noChangeAspect="1"/>
          </p:cNvPicPr>
          <p:nvPr/>
        </p:nvPicPr>
        <p:blipFill>
          <a:blip r:embed="rId10"/>
          <a:stretch>
            <a:fillRect/>
          </a:stretch>
        </p:blipFill>
        <p:spPr>
          <a:xfrm>
            <a:off x="6439713" y="1895460"/>
            <a:ext cx="4801636" cy="2693268"/>
          </a:xfrm>
          <a:prstGeom prst="rect">
            <a:avLst/>
          </a:prstGeom>
        </p:spPr>
      </p:pic>
      <p:pic>
        <p:nvPicPr>
          <p:cNvPr id="36" name="XC594246 - Plectrophane lapon - Calcarius lapponicus">
            <a:hlinkClick r:id="" action="ppaction://media"/>
            <a:extLst>
              <a:ext uri="{FF2B5EF4-FFF2-40B4-BE49-F238E27FC236}">
                <a16:creationId xmlns:a16="http://schemas.microsoft.com/office/drawing/2014/main" id="{BCDBEF58-4DAD-9237-9F7F-12152502AA2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594718" y="5390586"/>
            <a:ext cx="609600" cy="609600"/>
          </a:xfrm>
          <a:prstGeom prst="rect">
            <a:avLst/>
          </a:prstGeom>
        </p:spPr>
      </p:pic>
      <p:sp>
        <p:nvSpPr>
          <p:cNvPr id="37" name="ZoneTexte 36">
            <a:extLst>
              <a:ext uri="{FF2B5EF4-FFF2-40B4-BE49-F238E27FC236}">
                <a16:creationId xmlns:a16="http://schemas.microsoft.com/office/drawing/2014/main" id="{0B9DC67B-338B-C387-DF92-8B2F45D66926}"/>
              </a:ext>
            </a:extLst>
          </p:cNvPr>
          <p:cNvSpPr txBox="1"/>
          <p:nvPr/>
        </p:nvSpPr>
        <p:spPr>
          <a:xfrm>
            <a:off x="6596558" y="4813373"/>
            <a:ext cx="4719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FFF1CD"/>
                </a:solidFill>
                <a:cs typeface="Calibri"/>
              </a:rPr>
              <a:t>Généralement plus bas, début du cri chuinté</a:t>
            </a:r>
            <a:endParaRPr lang="fr-FR">
              <a:solidFill>
                <a:srgbClr val="FFF1CD"/>
              </a:solidFill>
              <a:ea typeface="Calibri"/>
              <a:cs typeface="Calibri"/>
            </a:endParaRPr>
          </a:p>
        </p:txBody>
      </p:sp>
      <p:sp>
        <p:nvSpPr>
          <p:cNvPr id="38" name="ZoneTexte 37">
            <a:extLst>
              <a:ext uri="{FF2B5EF4-FFF2-40B4-BE49-F238E27FC236}">
                <a16:creationId xmlns:a16="http://schemas.microsoft.com/office/drawing/2014/main" id="{4766127E-3753-9D13-ACA9-A7BC64BC2E2A}"/>
              </a:ext>
            </a:extLst>
          </p:cNvPr>
          <p:cNvSpPr txBox="1"/>
          <p:nvPr/>
        </p:nvSpPr>
        <p:spPr>
          <a:xfrm>
            <a:off x="8334494" y="162886"/>
            <a:ext cx="3770728" cy="1200329"/>
          </a:xfrm>
          <a:prstGeom prst="rect">
            <a:avLst/>
          </a:prstGeom>
          <a:solidFill>
            <a:srgbClr val="FFFFFF">
              <a:alpha val="25882"/>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FFF1CD"/>
                </a:solidFill>
                <a:cs typeface="Calibri"/>
              </a:rPr>
              <a:t>Phénologie de migration décalées par rapport au Bruant ortolan</a:t>
            </a:r>
          </a:p>
          <a:p>
            <a:r>
              <a:rPr lang="fr-FR">
                <a:solidFill>
                  <a:srgbClr val="FFF1CD"/>
                </a:solidFill>
                <a:ea typeface="Calibri"/>
                <a:cs typeface="Calibri"/>
              </a:rPr>
              <a:t>Espèces assez rares en France en migration nocturne</a:t>
            </a:r>
          </a:p>
        </p:txBody>
      </p:sp>
      <p:sp>
        <p:nvSpPr>
          <p:cNvPr id="39" name="ZoneTexte 38">
            <a:extLst>
              <a:ext uri="{FF2B5EF4-FFF2-40B4-BE49-F238E27FC236}">
                <a16:creationId xmlns:a16="http://schemas.microsoft.com/office/drawing/2014/main" id="{3CAA7CE3-74CF-F32F-2188-F0A46DDEF619}"/>
              </a:ext>
            </a:extLst>
          </p:cNvPr>
          <p:cNvSpPr txBox="1"/>
          <p:nvPr/>
        </p:nvSpPr>
        <p:spPr>
          <a:xfrm>
            <a:off x="1657980" y="6175477"/>
            <a:ext cx="7935791" cy="369332"/>
          </a:xfrm>
          <a:prstGeom prst="rect">
            <a:avLst/>
          </a:prstGeom>
          <a:solidFill>
            <a:srgbClr val="FFFFFF">
              <a:alpha val="25882"/>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FFF1CD"/>
                </a:solidFill>
                <a:cs typeface="Calibri"/>
              </a:rPr>
              <a:t>Alternent généralement les deux types de cris (trille roulé type clochette et </a:t>
            </a:r>
            <a:r>
              <a:rPr lang="fr-FR" i="1" err="1">
                <a:solidFill>
                  <a:srgbClr val="FFF1CD"/>
                </a:solidFill>
                <a:cs typeface="Calibri"/>
              </a:rPr>
              <a:t>tieuw</a:t>
            </a:r>
            <a:r>
              <a:rPr lang="fr-FR">
                <a:solidFill>
                  <a:srgbClr val="FFF1CD"/>
                </a:solidFill>
                <a:cs typeface="Calibri"/>
              </a:rPr>
              <a:t>) </a:t>
            </a:r>
            <a:endParaRPr lang="fr-FR">
              <a:solidFill>
                <a:srgbClr val="FFF1CD"/>
              </a:solidFill>
              <a:ea typeface="Calibri"/>
              <a:cs typeface="Calibri"/>
            </a:endParaRPr>
          </a:p>
        </p:txBody>
      </p:sp>
      <p:sp>
        <p:nvSpPr>
          <p:cNvPr id="40" name="ZoneTexte 39">
            <a:extLst>
              <a:ext uri="{FF2B5EF4-FFF2-40B4-BE49-F238E27FC236}">
                <a16:creationId xmlns:a16="http://schemas.microsoft.com/office/drawing/2014/main" id="{44AC4454-9A53-EE3B-6DE9-EDC9DA050A37}"/>
              </a:ext>
            </a:extLst>
          </p:cNvPr>
          <p:cNvSpPr txBox="1"/>
          <p:nvPr/>
        </p:nvSpPr>
        <p:spPr>
          <a:xfrm>
            <a:off x="6723470" y="4291871"/>
            <a:ext cx="1529770" cy="261610"/>
          </a:xfrm>
          <a:prstGeom prst="rect">
            <a:avLst/>
          </a:prstGeom>
          <a:solidFill>
            <a:srgbClr val="FFFFFF">
              <a:alpha val="42745"/>
            </a:srgbClr>
          </a:solidFill>
        </p:spPr>
        <p:txBody>
          <a:bodyPr wrap="square" rtlCol="0">
            <a:spAutoFit/>
          </a:bodyPr>
          <a:lstStyle/>
          <a:p>
            <a:pPr algn="ctr"/>
            <a:r>
              <a:rPr lang="fr-FR" sz="1100" i="1"/>
              <a:t>Tew </a:t>
            </a:r>
            <a:r>
              <a:rPr lang="fr-FR" sz="1100"/>
              <a:t>de Bruant ortolan</a:t>
            </a:r>
            <a:endParaRPr lang="fr-FR" sz="1100" i="1"/>
          </a:p>
        </p:txBody>
      </p:sp>
      <p:sp>
        <p:nvSpPr>
          <p:cNvPr id="41" name="ZoneTexte 40">
            <a:extLst>
              <a:ext uri="{FF2B5EF4-FFF2-40B4-BE49-F238E27FC236}">
                <a16:creationId xmlns:a16="http://schemas.microsoft.com/office/drawing/2014/main" id="{5E27E015-66E9-3F00-7233-658E03F36F81}"/>
              </a:ext>
            </a:extLst>
          </p:cNvPr>
          <p:cNvSpPr txBox="1"/>
          <p:nvPr/>
        </p:nvSpPr>
        <p:spPr>
          <a:xfrm>
            <a:off x="9924839" y="4291871"/>
            <a:ext cx="1291110" cy="261610"/>
          </a:xfrm>
          <a:prstGeom prst="rect">
            <a:avLst/>
          </a:prstGeom>
          <a:solidFill>
            <a:srgbClr val="FFFFFF">
              <a:alpha val="42745"/>
            </a:srgbClr>
          </a:solidFill>
        </p:spPr>
        <p:txBody>
          <a:bodyPr wrap="square" lIns="0" rIns="0" rtlCol="0">
            <a:spAutoFit/>
          </a:bodyPr>
          <a:lstStyle/>
          <a:p>
            <a:pPr algn="ctr"/>
            <a:r>
              <a:rPr lang="fr-FR" sz="1100" i="1"/>
              <a:t>Tew </a:t>
            </a:r>
            <a:r>
              <a:rPr lang="fr-FR" sz="1100"/>
              <a:t>de Bruant ortolan</a:t>
            </a:r>
            <a:endParaRPr lang="fr-FR" sz="1100" i="1"/>
          </a:p>
        </p:txBody>
      </p:sp>
      <p:sp>
        <p:nvSpPr>
          <p:cNvPr id="42" name="ZoneTexte 41">
            <a:extLst>
              <a:ext uri="{FF2B5EF4-FFF2-40B4-BE49-F238E27FC236}">
                <a16:creationId xmlns:a16="http://schemas.microsoft.com/office/drawing/2014/main" id="{2D47C244-F3F3-A972-A157-963410E38104}"/>
              </a:ext>
            </a:extLst>
          </p:cNvPr>
          <p:cNvSpPr txBox="1"/>
          <p:nvPr/>
        </p:nvSpPr>
        <p:spPr>
          <a:xfrm>
            <a:off x="8383041" y="4291871"/>
            <a:ext cx="1437397" cy="261610"/>
          </a:xfrm>
          <a:prstGeom prst="rect">
            <a:avLst/>
          </a:prstGeom>
          <a:solidFill>
            <a:srgbClr val="FFFFFF">
              <a:alpha val="42745"/>
            </a:srgbClr>
          </a:solidFill>
        </p:spPr>
        <p:txBody>
          <a:bodyPr wrap="square" rtlCol="0">
            <a:spAutoFit/>
          </a:bodyPr>
          <a:lstStyle/>
          <a:p>
            <a:pPr algn="ctr"/>
            <a:r>
              <a:rPr lang="fr-FR" sz="1100"/>
              <a:t>Bruant lapon</a:t>
            </a:r>
            <a:endParaRPr lang="fr-FR" sz="1100" i="1"/>
          </a:p>
        </p:txBody>
      </p:sp>
    </p:spTree>
    <p:extLst>
      <p:ext uri="{BB962C8B-B14F-4D97-AF65-F5344CB8AC3E}">
        <p14:creationId xmlns:p14="http://schemas.microsoft.com/office/powerpoint/2010/main" val="349518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7"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319"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18"/>
                </p:tgtEl>
              </p:cMediaNode>
            </p:audio>
            <p:audio>
              <p:cMediaNode vol="100000">
                <p:cTn id="12" fill="hold" display="0">
                  <p:stCondLst>
                    <p:cond delay="indefinite"/>
                  </p:stCondLst>
                  <p:endCondLst>
                    <p:cond evt="onStopAudio" delay="0">
                      <p:tgtEl>
                        <p:sldTgt/>
                      </p:tgtEl>
                    </p:cond>
                  </p:endCondLst>
                </p:cTn>
                <p:tgtEl>
                  <p:spTgt spid="3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 Risques de confusion</a:t>
            </a:r>
            <a:endParaRPr lang="fr-FR" sz="4800" b="1">
              <a:solidFill>
                <a:srgbClr val="FFDD89"/>
              </a:solidFill>
              <a:latin typeface="LPO" pitchFamily="50" charset="0"/>
            </a:endParaRPr>
          </a:p>
        </p:txBody>
      </p:sp>
      <p:sp>
        <p:nvSpPr>
          <p:cNvPr id="2" name="ZoneTexte 1">
            <a:extLst>
              <a:ext uri="{FF2B5EF4-FFF2-40B4-BE49-F238E27FC236}">
                <a16:creationId xmlns:a16="http://schemas.microsoft.com/office/drawing/2014/main" id="{22C6260D-4416-33EA-1ED2-95C603A01B86}"/>
              </a:ext>
            </a:extLst>
          </p:cNvPr>
          <p:cNvSpPr txBox="1"/>
          <p:nvPr/>
        </p:nvSpPr>
        <p:spPr>
          <a:xfrm>
            <a:off x="444212" y="1718813"/>
            <a:ext cx="5388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Oiseaux locaux...</a:t>
            </a:r>
            <a:endParaRPr lang="fr-FR">
              <a:solidFill>
                <a:srgbClr val="FFF1CD"/>
              </a:solidFill>
            </a:endParaRPr>
          </a:p>
        </p:txBody>
      </p:sp>
      <p:sp>
        <p:nvSpPr>
          <p:cNvPr id="3" name="ZoneTexte 2">
            <a:extLst>
              <a:ext uri="{FF2B5EF4-FFF2-40B4-BE49-F238E27FC236}">
                <a16:creationId xmlns:a16="http://schemas.microsoft.com/office/drawing/2014/main" id="{E7A6ADE8-7A8D-6C07-1A4F-3A28987CEB24}"/>
              </a:ext>
            </a:extLst>
          </p:cNvPr>
          <p:cNvSpPr txBox="1"/>
          <p:nvPr/>
        </p:nvSpPr>
        <p:spPr>
          <a:xfrm>
            <a:off x="3614692" y="5269646"/>
            <a:ext cx="71574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Dans l'ordre : Rougequeue noir,  Accenteur mouchet, Traquet motteux, Linotte mélodieuse</a:t>
            </a:r>
            <a:endParaRPr lang="fr-FR">
              <a:solidFill>
                <a:srgbClr val="FFF1CD"/>
              </a:solidFill>
            </a:endParaRPr>
          </a:p>
        </p:txBody>
      </p:sp>
      <p:pic>
        <p:nvPicPr>
          <p:cNvPr id="5" name="Image 4" descr="Une image contenant capture d’écran, texte&#10;&#10;Description générée automatiquement">
            <a:extLst>
              <a:ext uri="{FF2B5EF4-FFF2-40B4-BE49-F238E27FC236}">
                <a16:creationId xmlns:a16="http://schemas.microsoft.com/office/drawing/2014/main" id="{E26412D1-DB8D-4A5C-AEFC-9F582D7229D7}"/>
              </a:ext>
            </a:extLst>
          </p:cNvPr>
          <p:cNvPicPr>
            <a:picLocks noChangeAspect="1"/>
          </p:cNvPicPr>
          <p:nvPr/>
        </p:nvPicPr>
        <p:blipFill>
          <a:blip r:embed="rId4"/>
          <a:stretch>
            <a:fillRect/>
          </a:stretch>
        </p:blipFill>
        <p:spPr>
          <a:xfrm>
            <a:off x="3290888" y="1463675"/>
            <a:ext cx="7515225" cy="3486150"/>
          </a:xfrm>
          <a:prstGeom prst="rect">
            <a:avLst/>
          </a:prstGeom>
        </p:spPr>
      </p:pic>
    </p:spTree>
    <p:extLst>
      <p:ext uri="{BB962C8B-B14F-4D97-AF65-F5344CB8AC3E}">
        <p14:creationId xmlns:p14="http://schemas.microsoft.com/office/powerpoint/2010/main" val="1129051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2" name="ZoneTexte 1">
            <a:extLst>
              <a:ext uri="{FF2B5EF4-FFF2-40B4-BE49-F238E27FC236}">
                <a16:creationId xmlns:a16="http://schemas.microsoft.com/office/drawing/2014/main" id="{22C6260D-4416-33EA-1ED2-95C603A01B86}"/>
              </a:ext>
            </a:extLst>
          </p:cNvPr>
          <p:cNvSpPr txBox="1"/>
          <p:nvPr/>
        </p:nvSpPr>
        <p:spPr>
          <a:xfrm>
            <a:off x="633421" y="1486338"/>
            <a:ext cx="9469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Exemple d'un cas particulier surprenant : la </a:t>
            </a:r>
            <a:r>
              <a:rPr lang="fr-FR" sz="2400" err="1">
                <a:solidFill>
                  <a:srgbClr val="FFF1CD"/>
                </a:solidFill>
                <a:cs typeface="Calibri"/>
              </a:rPr>
              <a:t>Bouscarle</a:t>
            </a:r>
            <a:r>
              <a:rPr lang="fr-FR" sz="2400">
                <a:solidFill>
                  <a:srgbClr val="FFF1CD"/>
                </a:solidFill>
                <a:cs typeface="Calibri"/>
              </a:rPr>
              <a:t> de </a:t>
            </a:r>
            <a:r>
              <a:rPr lang="fr-FR" sz="2400" err="1">
                <a:solidFill>
                  <a:srgbClr val="FFF1CD"/>
                </a:solidFill>
                <a:cs typeface="Calibri"/>
              </a:rPr>
              <a:t>Cetti</a:t>
            </a:r>
            <a:endParaRPr lang="fr-FR">
              <a:solidFill>
                <a:srgbClr val="FFF1CD"/>
              </a:solidFill>
            </a:endParaRPr>
          </a:p>
        </p:txBody>
      </p:sp>
      <p:sp>
        <p:nvSpPr>
          <p:cNvPr id="3" name="ZoneTexte 2">
            <a:extLst>
              <a:ext uri="{FF2B5EF4-FFF2-40B4-BE49-F238E27FC236}">
                <a16:creationId xmlns:a16="http://schemas.microsoft.com/office/drawing/2014/main" id="{E7A6ADE8-7A8D-6C07-1A4F-3A28987CEB24}"/>
              </a:ext>
            </a:extLst>
          </p:cNvPr>
          <p:cNvSpPr txBox="1"/>
          <p:nvPr/>
        </p:nvSpPr>
        <p:spPr>
          <a:xfrm>
            <a:off x="637819" y="5699005"/>
            <a:ext cx="109420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solidFill>
                  <a:srgbClr val="FFF1CD"/>
                </a:solidFill>
                <a:cs typeface="Calibri"/>
              </a:rPr>
              <a:t>Note isolée parfois séparée de plusieurs secondes du reste du chant nocturne</a:t>
            </a:r>
          </a:p>
          <a:p>
            <a:r>
              <a:rPr lang="fr-FR" sz="2400">
                <a:solidFill>
                  <a:srgbClr val="FFF1CD"/>
                </a:solidFill>
                <a:cs typeface="Calibri"/>
                <a:sym typeface="Wingdings" panose="05000000000000000000" pitchFamily="2" charset="2"/>
              </a:rPr>
              <a:t></a:t>
            </a:r>
            <a:r>
              <a:rPr lang="fr-FR" sz="2400">
                <a:solidFill>
                  <a:srgbClr val="FFF1CD"/>
                </a:solidFill>
                <a:cs typeface="Calibri"/>
              </a:rPr>
              <a:t> Piège facilement évité en connaissance du contexte local</a:t>
            </a:r>
            <a:endParaRPr lang="fr-FR" sz="2400">
              <a:solidFill>
                <a:srgbClr val="FFF1CD"/>
              </a:solidFill>
              <a:ea typeface="Calibri"/>
              <a:cs typeface="Calibri"/>
            </a:endParaRPr>
          </a:p>
        </p:txBody>
      </p:sp>
      <p:sp>
        <p:nvSpPr>
          <p:cNvPr id="10" name="Titre 1">
            <a:extLst>
              <a:ext uri="{FF2B5EF4-FFF2-40B4-BE49-F238E27FC236}">
                <a16:creationId xmlns:a16="http://schemas.microsoft.com/office/drawing/2014/main" id="{20DFCCE6-BA3A-9A5E-FDE1-77C5FE01BC61}"/>
              </a:ext>
            </a:extLst>
          </p:cNvPr>
          <p:cNvSpPr txBox="1">
            <a:spLocks/>
          </p:cNvSpPr>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 Risques de confusion</a:t>
            </a:r>
            <a:endParaRPr lang="fr-FR" sz="4800" b="1">
              <a:solidFill>
                <a:srgbClr val="FFDD89"/>
              </a:solidFill>
              <a:latin typeface="LPO" pitchFamily="50" charset="0"/>
            </a:endParaRPr>
          </a:p>
        </p:txBody>
      </p:sp>
      <p:pic>
        <p:nvPicPr>
          <p:cNvPr id="5" name="Bouscarle de Cetti - Notes isolées">
            <a:hlinkClick r:id="" action="ppaction://media"/>
            <a:extLst>
              <a:ext uri="{FF2B5EF4-FFF2-40B4-BE49-F238E27FC236}">
                <a16:creationId xmlns:a16="http://schemas.microsoft.com/office/drawing/2014/main" id="{9542F9E8-6739-A425-F077-DC6B2B07FB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06405" y="2949441"/>
            <a:ext cx="609600" cy="609600"/>
          </a:xfrm>
          <a:prstGeom prst="rect">
            <a:avLst/>
          </a:prstGeom>
        </p:spPr>
      </p:pic>
      <p:sp>
        <p:nvSpPr>
          <p:cNvPr id="6" name="ZoneTexte 5">
            <a:extLst>
              <a:ext uri="{FF2B5EF4-FFF2-40B4-BE49-F238E27FC236}">
                <a16:creationId xmlns:a16="http://schemas.microsoft.com/office/drawing/2014/main" id="{2BCC75DF-4DE4-4DD4-822C-82AF68ECA08F}"/>
              </a:ext>
            </a:extLst>
          </p:cNvPr>
          <p:cNvSpPr txBox="1"/>
          <p:nvPr/>
        </p:nvSpPr>
        <p:spPr>
          <a:xfrm>
            <a:off x="9698708" y="3632160"/>
            <a:ext cx="1224993" cy="261610"/>
          </a:xfrm>
          <a:prstGeom prst="rect">
            <a:avLst/>
          </a:prstGeom>
          <a:solidFill>
            <a:srgbClr val="FFFFFF">
              <a:alpha val="42745"/>
            </a:srgbClr>
          </a:solidFill>
        </p:spPr>
        <p:txBody>
          <a:bodyPr wrap="square" rtlCol="0">
            <a:spAutoFit/>
          </a:bodyPr>
          <a:lstStyle/>
          <a:p>
            <a:pPr algn="ctr"/>
            <a:r>
              <a:rPr lang="fr-FR" sz="1100"/>
              <a:t>Stanislas Wroza</a:t>
            </a:r>
          </a:p>
        </p:txBody>
      </p:sp>
      <p:pic>
        <p:nvPicPr>
          <p:cNvPr id="12" name="Image 11">
            <a:extLst>
              <a:ext uri="{FF2B5EF4-FFF2-40B4-BE49-F238E27FC236}">
                <a16:creationId xmlns:a16="http://schemas.microsoft.com/office/drawing/2014/main" id="{4B29BE2A-1D91-C720-B312-696568D7A586}"/>
              </a:ext>
            </a:extLst>
          </p:cNvPr>
          <p:cNvPicPr>
            <a:picLocks noChangeAspect="1"/>
          </p:cNvPicPr>
          <p:nvPr/>
        </p:nvPicPr>
        <p:blipFill rotWithShape="1">
          <a:blip r:embed="rId7"/>
          <a:srcRect b="1299"/>
          <a:stretch/>
        </p:blipFill>
        <p:spPr>
          <a:xfrm>
            <a:off x="2155689" y="1971140"/>
            <a:ext cx="6173061" cy="3431916"/>
          </a:xfrm>
          <a:prstGeom prst="rect">
            <a:avLst/>
          </a:prstGeom>
        </p:spPr>
      </p:pic>
    </p:spTree>
    <p:extLst>
      <p:ext uri="{BB962C8B-B14F-4D97-AF65-F5344CB8AC3E}">
        <p14:creationId xmlns:p14="http://schemas.microsoft.com/office/powerpoint/2010/main" val="41396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 Présentation de l’enquête flash</a:t>
            </a:r>
            <a:endParaRPr lang="fr-FR" sz="4800" b="1">
              <a:solidFill>
                <a:srgbClr val="FFDD89"/>
              </a:solidFill>
              <a:latin typeface="LPO" pitchFamily="50" charset="0"/>
            </a:endParaRPr>
          </a:p>
        </p:txBody>
      </p:sp>
      <p:pic>
        <p:nvPicPr>
          <p:cNvPr id="1026" name="Picture 2" descr="Fond de carte de France du relief">
            <a:extLst>
              <a:ext uri="{FF2B5EF4-FFF2-40B4-BE49-F238E27FC236}">
                <a16:creationId xmlns:a16="http://schemas.microsoft.com/office/drawing/2014/main" id="{E22F6433-5678-7FBE-4578-9E3FB44FF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561" y="1338212"/>
            <a:ext cx="5222875" cy="4956683"/>
          </a:xfrm>
          <a:prstGeom prst="rect">
            <a:avLst/>
          </a:prstGeom>
          <a:noFill/>
          <a:extLst>
            <a:ext uri="{909E8E84-426E-40DD-AFC4-6F175D3DCCD1}">
              <a14:hiddenFill xmlns:a14="http://schemas.microsoft.com/office/drawing/2010/main">
                <a:solidFill>
                  <a:srgbClr val="FFFFFF"/>
                </a:solidFill>
              </a14:hiddenFill>
            </a:ext>
          </a:extLst>
        </p:spPr>
      </p:pic>
      <p:sp>
        <p:nvSpPr>
          <p:cNvPr id="3" name="Forme libre : forme 2">
            <a:extLst>
              <a:ext uri="{FF2B5EF4-FFF2-40B4-BE49-F238E27FC236}">
                <a16:creationId xmlns:a16="http://schemas.microsoft.com/office/drawing/2014/main" id="{A26C2A1F-FD80-3BEA-D04C-B76D86A81DCD}"/>
              </a:ext>
            </a:extLst>
          </p:cNvPr>
          <p:cNvSpPr/>
          <p:nvPr/>
        </p:nvSpPr>
        <p:spPr>
          <a:xfrm>
            <a:off x="6899518" y="2171701"/>
            <a:ext cx="2577857" cy="3609974"/>
          </a:xfrm>
          <a:custGeom>
            <a:avLst/>
            <a:gdLst>
              <a:gd name="connsiteX0" fmla="*/ 2143125 w 2143125"/>
              <a:gd name="connsiteY0" fmla="*/ 0 h 3019425"/>
              <a:gd name="connsiteX1" fmla="*/ 904875 w 2143125"/>
              <a:gd name="connsiteY1" fmla="*/ 1104900 h 3019425"/>
              <a:gd name="connsiteX2" fmla="*/ 466725 w 2143125"/>
              <a:gd name="connsiteY2" fmla="*/ 2343150 h 3019425"/>
              <a:gd name="connsiteX3" fmla="*/ 0 w 2143125"/>
              <a:gd name="connsiteY3" fmla="*/ 3019425 h 3019425"/>
            </a:gdLst>
            <a:ahLst/>
            <a:cxnLst>
              <a:cxn ang="0">
                <a:pos x="connsiteX0" y="connsiteY0"/>
              </a:cxn>
              <a:cxn ang="0">
                <a:pos x="connsiteX1" y="connsiteY1"/>
              </a:cxn>
              <a:cxn ang="0">
                <a:pos x="connsiteX2" y="connsiteY2"/>
              </a:cxn>
              <a:cxn ang="0">
                <a:pos x="connsiteX3" y="connsiteY3"/>
              </a:cxn>
            </a:cxnLst>
            <a:rect l="l" t="t" r="r" b="b"/>
            <a:pathLst>
              <a:path w="2143125" h="3019425">
                <a:moveTo>
                  <a:pt x="2143125" y="0"/>
                </a:moveTo>
                <a:cubicBezTo>
                  <a:pt x="1663700" y="357187"/>
                  <a:pt x="1184275" y="714375"/>
                  <a:pt x="904875" y="1104900"/>
                </a:cubicBezTo>
                <a:cubicBezTo>
                  <a:pt x="625475" y="1495425"/>
                  <a:pt x="617537" y="2024063"/>
                  <a:pt x="466725" y="2343150"/>
                </a:cubicBezTo>
                <a:cubicBezTo>
                  <a:pt x="315912" y="2662238"/>
                  <a:pt x="157956" y="2840831"/>
                  <a:pt x="0" y="3019425"/>
                </a:cubicBezTo>
              </a:path>
            </a:pathLst>
          </a:custGeom>
          <a:noFill/>
          <a:ln w="57150">
            <a:solidFill>
              <a:srgbClr val="C00000"/>
            </a:solidFill>
            <a:prstDash val="sysDot"/>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 forme 7">
            <a:extLst>
              <a:ext uri="{FF2B5EF4-FFF2-40B4-BE49-F238E27FC236}">
                <a16:creationId xmlns:a16="http://schemas.microsoft.com/office/drawing/2014/main" id="{20D8BA3A-846B-E559-EF7B-64367CCBD8DD}"/>
              </a:ext>
            </a:extLst>
          </p:cNvPr>
          <p:cNvSpPr/>
          <p:nvPr/>
        </p:nvSpPr>
        <p:spPr>
          <a:xfrm>
            <a:off x="8353425" y="2790825"/>
            <a:ext cx="2381250" cy="3314700"/>
          </a:xfrm>
          <a:custGeom>
            <a:avLst/>
            <a:gdLst>
              <a:gd name="connsiteX0" fmla="*/ 2381250 w 2381250"/>
              <a:gd name="connsiteY0" fmla="*/ 0 h 3314700"/>
              <a:gd name="connsiteX1" fmla="*/ 1857375 w 2381250"/>
              <a:gd name="connsiteY1" fmla="*/ 333375 h 3314700"/>
              <a:gd name="connsiteX2" fmla="*/ 1447800 w 2381250"/>
              <a:gd name="connsiteY2" fmla="*/ 619125 h 3314700"/>
              <a:gd name="connsiteX3" fmla="*/ 1181100 w 2381250"/>
              <a:gd name="connsiteY3" fmla="*/ 1257300 h 3314700"/>
              <a:gd name="connsiteX4" fmla="*/ 1133475 w 2381250"/>
              <a:gd name="connsiteY4" fmla="*/ 1924050 h 3314700"/>
              <a:gd name="connsiteX5" fmla="*/ 695325 w 2381250"/>
              <a:gd name="connsiteY5" fmla="*/ 2343150 h 3314700"/>
              <a:gd name="connsiteX6" fmla="*/ 457200 w 2381250"/>
              <a:gd name="connsiteY6" fmla="*/ 2533650 h 3314700"/>
              <a:gd name="connsiteX7" fmla="*/ 352425 w 2381250"/>
              <a:gd name="connsiteY7" fmla="*/ 3086100 h 3314700"/>
              <a:gd name="connsiteX8" fmla="*/ 0 w 2381250"/>
              <a:gd name="connsiteY8" fmla="*/ 3314700 h 331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0" h="3314700">
                <a:moveTo>
                  <a:pt x="2381250" y="0"/>
                </a:moveTo>
                <a:cubicBezTo>
                  <a:pt x="2197100" y="115094"/>
                  <a:pt x="2012950" y="230188"/>
                  <a:pt x="1857375" y="333375"/>
                </a:cubicBezTo>
                <a:cubicBezTo>
                  <a:pt x="1701800" y="436563"/>
                  <a:pt x="1560513" y="465137"/>
                  <a:pt x="1447800" y="619125"/>
                </a:cubicBezTo>
                <a:cubicBezTo>
                  <a:pt x="1335087" y="773113"/>
                  <a:pt x="1233487" y="1039813"/>
                  <a:pt x="1181100" y="1257300"/>
                </a:cubicBezTo>
                <a:cubicBezTo>
                  <a:pt x="1128713" y="1474787"/>
                  <a:pt x="1214438" y="1743075"/>
                  <a:pt x="1133475" y="1924050"/>
                </a:cubicBezTo>
                <a:cubicBezTo>
                  <a:pt x="1052512" y="2105025"/>
                  <a:pt x="808037" y="2241550"/>
                  <a:pt x="695325" y="2343150"/>
                </a:cubicBezTo>
                <a:cubicBezTo>
                  <a:pt x="582613" y="2444750"/>
                  <a:pt x="514350" y="2409825"/>
                  <a:pt x="457200" y="2533650"/>
                </a:cubicBezTo>
                <a:cubicBezTo>
                  <a:pt x="400050" y="2657475"/>
                  <a:pt x="428625" y="2955925"/>
                  <a:pt x="352425" y="3086100"/>
                </a:cubicBezTo>
                <a:cubicBezTo>
                  <a:pt x="276225" y="3216275"/>
                  <a:pt x="138112" y="3265487"/>
                  <a:pt x="0" y="3314700"/>
                </a:cubicBezTo>
              </a:path>
            </a:pathLst>
          </a:custGeom>
          <a:noFill/>
          <a:ln w="57150">
            <a:solidFill>
              <a:srgbClr val="C00000"/>
            </a:solidFill>
            <a:prstDash val="sysDot"/>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 forme 13">
            <a:extLst>
              <a:ext uri="{FF2B5EF4-FFF2-40B4-BE49-F238E27FC236}">
                <a16:creationId xmlns:a16="http://schemas.microsoft.com/office/drawing/2014/main" id="{98E86E13-ACF0-6C36-2E56-69ADA452C902}"/>
              </a:ext>
            </a:extLst>
          </p:cNvPr>
          <p:cNvSpPr/>
          <p:nvPr/>
        </p:nvSpPr>
        <p:spPr>
          <a:xfrm>
            <a:off x="8953500" y="3838575"/>
            <a:ext cx="2314575" cy="1371600"/>
          </a:xfrm>
          <a:custGeom>
            <a:avLst/>
            <a:gdLst>
              <a:gd name="connsiteX0" fmla="*/ 0 w 2314575"/>
              <a:gd name="connsiteY0" fmla="*/ 1371600 h 1371600"/>
              <a:gd name="connsiteX1" fmla="*/ 485775 w 2314575"/>
              <a:gd name="connsiteY1" fmla="*/ 1171575 h 1371600"/>
              <a:gd name="connsiteX2" fmla="*/ 1019175 w 2314575"/>
              <a:gd name="connsiteY2" fmla="*/ 1171575 h 1371600"/>
              <a:gd name="connsiteX3" fmla="*/ 1390650 w 2314575"/>
              <a:gd name="connsiteY3" fmla="*/ 942975 h 1371600"/>
              <a:gd name="connsiteX4" fmla="*/ 1857375 w 2314575"/>
              <a:gd name="connsiteY4" fmla="*/ 514350 h 1371600"/>
              <a:gd name="connsiteX5" fmla="*/ 2314575 w 2314575"/>
              <a:gd name="connsiteY5"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4575" h="1371600">
                <a:moveTo>
                  <a:pt x="0" y="1371600"/>
                </a:moveTo>
                <a:cubicBezTo>
                  <a:pt x="157956" y="1288256"/>
                  <a:pt x="315912" y="1204913"/>
                  <a:pt x="485775" y="1171575"/>
                </a:cubicBezTo>
                <a:cubicBezTo>
                  <a:pt x="655638" y="1138237"/>
                  <a:pt x="868362" y="1209675"/>
                  <a:pt x="1019175" y="1171575"/>
                </a:cubicBezTo>
                <a:cubicBezTo>
                  <a:pt x="1169988" y="1133475"/>
                  <a:pt x="1250950" y="1052512"/>
                  <a:pt x="1390650" y="942975"/>
                </a:cubicBezTo>
                <a:cubicBezTo>
                  <a:pt x="1530350" y="833437"/>
                  <a:pt x="1703388" y="671512"/>
                  <a:pt x="1857375" y="514350"/>
                </a:cubicBezTo>
                <a:cubicBezTo>
                  <a:pt x="2011363" y="357187"/>
                  <a:pt x="2162969" y="178593"/>
                  <a:pt x="2314575" y="0"/>
                </a:cubicBezTo>
              </a:path>
            </a:pathLst>
          </a:custGeom>
          <a:noFill/>
          <a:ln w="57150">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F8BABCF7-5589-F741-AD88-D7859903E613}"/>
              </a:ext>
            </a:extLst>
          </p:cNvPr>
          <p:cNvSpPr txBox="1"/>
          <p:nvPr/>
        </p:nvSpPr>
        <p:spPr>
          <a:xfrm>
            <a:off x="7640281" y="3975550"/>
            <a:ext cx="859786" cy="1569660"/>
          </a:xfrm>
          <a:prstGeom prst="rect">
            <a:avLst/>
          </a:prstGeom>
          <a:noFill/>
        </p:spPr>
        <p:txBody>
          <a:bodyPr wrap="square" rtlCol="0">
            <a:spAutoFit/>
          </a:bodyPr>
          <a:lstStyle/>
          <a:p>
            <a:r>
              <a:rPr lang="fr-FR" sz="9600">
                <a:solidFill>
                  <a:srgbClr val="C00000"/>
                </a:solidFill>
              </a:rPr>
              <a:t>?</a:t>
            </a:r>
          </a:p>
        </p:txBody>
      </p:sp>
      <p:sp>
        <p:nvSpPr>
          <p:cNvPr id="20" name="ZoneTexte 19">
            <a:extLst>
              <a:ext uri="{FF2B5EF4-FFF2-40B4-BE49-F238E27FC236}">
                <a16:creationId xmlns:a16="http://schemas.microsoft.com/office/drawing/2014/main" id="{2444FFD6-9EAF-166A-3044-8E4F23D7EF2F}"/>
              </a:ext>
            </a:extLst>
          </p:cNvPr>
          <p:cNvSpPr txBox="1"/>
          <p:nvPr/>
        </p:nvSpPr>
        <p:spPr>
          <a:xfrm>
            <a:off x="9631021" y="3448050"/>
            <a:ext cx="859786" cy="1569660"/>
          </a:xfrm>
          <a:prstGeom prst="rect">
            <a:avLst/>
          </a:prstGeom>
          <a:noFill/>
        </p:spPr>
        <p:txBody>
          <a:bodyPr wrap="square" rtlCol="0">
            <a:spAutoFit/>
          </a:bodyPr>
          <a:lstStyle/>
          <a:p>
            <a:r>
              <a:rPr lang="fr-FR" sz="9600">
                <a:solidFill>
                  <a:srgbClr val="C00000"/>
                </a:solidFill>
              </a:rPr>
              <a:t>?</a:t>
            </a:r>
          </a:p>
        </p:txBody>
      </p:sp>
      <p:sp>
        <p:nvSpPr>
          <p:cNvPr id="22" name="ZoneTexte 21">
            <a:extLst>
              <a:ext uri="{FF2B5EF4-FFF2-40B4-BE49-F238E27FC236}">
                <a16:creationId xmlns:a16="http://schemas.microsoft.com/office/drawing/2014/main" id="{F0B3AC7E-02C8-82A2-061E-55C32DB7734A}"/>
              </a:ext>
            </a:extLst>
          </p:cNvPr>
          <p:cNvSpPr txBox="1"/>
          <p:nvPr/>
        </p:nvSpPr>
        <p:spPr>
          <a:xfrm>
            <a:off x="7877199" y="3057806"/>
            <a:ext cx="830621" cy="769441"/>
          </a:xfrm>
          <a:prstGeom prst="rect">
            <a:avLst/>
          </a:prstGeom>
          <a:noFill/>
        </p:spPr>
        <p:txBody>
          <a:bodyPr wrap="square" rtlCol="0">
            <a:spAutoFit/>
          </a:bodyPr>
          <a:lstStyle/>
          <a:p>
            <a:r>
              <a:rPr lang="fr-FR" sz="4400">
                <a:solidFill>
                  <a:srgbClr val="C00000"/>
                </a:solidFill>
              </a:rPr>
              <a:t>?</a:t>
            </a:r>
          </a:p>
        </p:txBody>
      </p:sp>
      <p:sp>
        <p:nvSpPr>
          <p:cNvPr id="24" name="ZoneTexte 23">
            <a:extLst>
              <a:ext uri="{FF2B5EF4-FFF2-40B4-BE49-F238E27FC236}">
                <a16:creationId xmlns:a16="http://schemas.microsoft.com/office/drawing/2014/main" id="{303CA037-1411-3076-57C4-A693C1E284FF}"/>
              </a:ext>
            </a:extLst>
          </p:cNvPr>
          <p:cNvSpPr txBox="1"/>
          <p:nvPr/>
        </p:nvSpPr>
        <p:spPr>
          <a:xfrm>
            <a:off x="9012481" y="2980705"/>
            <a:ext cx="830621" cy="769441"/>
          </a:xfrm>
          <a:prstGeom prst="rect">
            <a:avLst/>
          </a:prstGeom>
          <a:noFill/>
        </p:spPr>
        <p:txBody>
          <a:bodyPr wrap="square" rtlCol="0">
            <a:spAutoFit/>
          </a:bodyPr>
          <a:lstStyle/>
          <a:p>
            <a:r>
              <a:rPr lang="fr-FR" sz="4400">
                <a:solidFill>
                  <a:srgbClr val="C00000"/>
                </a:solidFill>
              </a:rPr>
              <a:t>?</a:t>
            </a:r>
          </a:p>
        </p:txBody>
      </p:sp>
      <p:sp>
        <p:nvSpPr>
          <p:cNvPr id="25" name="ZoneTexte 24">
            <a:extLst>
              <a:ext uri="{FF2B5EF4-FFF2-40B4-BE49-F238E27FC236}">
                <a16:creationId xmlns:a16="http://schemas.microsoft.com/office/drawing/2014/main" id="{C3281EF2-7156-E9A0-4A56-995D2646C80E}"/>
              </a:ext>
            </a:extLst>
          </p:cNvPr>
          <p:cNvSpPr txBox="1"/>
          <p:nvPr/>
        </p:nvSpPr>
        <p:spPr>
          <a:xfrm>
            <a:off x="9875923" y="4680448"/>
            <a:ext cx="830621" cy="769441"/>
          </a:xfrm>
          <a:prstGeom prst="rect">
            <a:avLst/>
          </a:prstGeom>
          <a:noFill/>
        </p:spPr>
        <p:txBody>
          <a:bodyPr wrap="square" rtlCol="0">
            <a:spAutoFit/>
          </a:bodyPr>
          <a:lstStyle/>
          <a:p>
            <a:r>
              <a:rPr lang="fr-FR" sz="4400">
                <a:solidFill>
                  <a:srgbClr val="C00000"/>
                </a:solidFill>
              </a:rPr>
              <a:t>?</a:t>
            </a:r>
          </a:p>
        </p:txBody>
      </p:sp>
      <p:sp>
        <p:nvSpPr>
          <p:cNvPr id="26" name="ZoneTexte 25">
            <a:extLst>
              <a:ext uri="{FF2B5EF4-FFF2-40B4-BE49-F238E27FC236}">
                <a16:creationId xmlns:a16="http://schemas.microsoft.com/office/drawing/2014/main" id="{E8E14BD6-BFFE-D57D-36EA-B959FB7A4001}"/>
              </a:ext>
            </a:extLst>
          </p:cNvPr>
          <p:cNvSpPr txBox="1"/>
          <p:nvPr/>
        </p:nvSpPr>
        <p:spPr>
          <a:xfrm>
            <a:off x="8665804" y="4637039"/>
            <a:ext cx="830621" cy="769441"/>
          </a:xfrm>
          <a:prstGeom prst="rect">
            <a:avLst/>
          </a:prstGeom>
          <a:noFill/>
        </p:spPr>
        <p:txBody>
          <a:bodyPr wrap="square" rtlCol="0">
            <a:spAutoFit/>
          </a:bodyPr>
          <a:lstStyle/>
          <a:p>
            <a:r>
              <a:rPr lang="fr-FR" sz="4400">
                <a:solidFill>
                  <a:srgbClr val="C00000"/>
                </a:solidFill>
              </a:rPr>
              <a:t>?</a:t>
            </a:r>
          </a:p>
        </p:txBody>
      </p:sp>
      <p:sp>
        <p:nvSpPr>
          <p:cNvPr id="27" name="ZoneTexte 26">
            <a:extLst>
              <a:ext uri="{FF2B5EF4-FFF2-40B4-BE49-F238E27FC236}">
                <a16:creationId xmlns:a16="http://schemas.microsoft.com/office/drawing/2014/main" id="{5ADF0C43-64A2-0F19-6A5D-7B3254961D25}"/>
              </a:ext>
            </a:extLst>
          </p:cNvPr>
          <p:cNvSpPr txBox="1"/>
          <p:nvPr/>
        </p:nvSpPr>
        <p:spPr>
          <a:xfrm>
            <a:off x="8477556" y="3321693"/>
            <a:ext cx="830621" cy="769441"/>
          </a:xfrm>
          <a:prstGeom prst="rect">
            <a:avLst/>
          </a:prstGeom>
          <a:noFill/>
        </p:spPr>
        <p:txBody>
          <a:bodyPr wrap="square" rtlCol="0">
            <a:spAutoFit/>
          </a:bodyPr>
          <a:lstStyle/>
          <a:p>
            <a:r>
              <a:rPr lang="fr-FR" sz="4400">
                <a:solidFill>
                  <a:srgbClr val="C00000"/>
                </a:solidFill>
              </a:rPr>
              <a:t>?</a:t>
            </a:r>
          </a:p>
        </p:txBody>
      </p:sp>
      <p:sp>
        <p:nvSpPr>
          <p:cNvPr id="28" name="ZoneTexte 27">
            <a:extLst>
              <a:ext uri="{FF2B5EF4-FFF2-40B4-BE49-F238E27FC236}">
                <a16:creationId xmlns:a16="http://schemas.microsoft.com/office/drawing/2014/main" id="{D1D646B0-B832-0785-D915-A0AAA4BB5E14}"/>
              </a:ext>
            </a:extLst>
          </p:cNvPr>
          <p:cNvSpPr txBox="1"/>
          <p:nvPr/>
        </p:nvSpPr>
        <p:spPr>
          <a:xfrm>
            <a:off x="6652023" y="2529441"/>
            <a:ext cx="830621" cy="769441"/>
          </a:xfrm>
          <a:prstGeom prst="rect">
            <a:avLst/>
          </a:prstGeom>
          <a:noFill/>
        </p:spPr>
        <p:txBody>
          <a:bodyPr wrap="square" rtlCol="0">
            <a:spAutoFit/>
          </a:bodyPr>
          <a:lstStyle/>
          <a:p>
            <a:r>
              <a:rPr lang="fr-FR" sz="4400">
                <a:solidFill>
                  <a:srgbClr val="C00000"/>
                </a:solidFill>
              </a:rPr>
              <a:t>?</a:t>
            </a:r>
          </a:p>
        </p:txBody>
      </p:sp>
      <p:sp>
        <p:nvSpPr>
          <p:cNvPr id="29" name="ZoneTexte 28">
            <a:extLst>
              <a:ext uri="{FF2B5EF4-FFF2-40B4-BE49-F238E27FC236}">
                <a16:creationId xmlns:a16="http://schemas.microsoft.com/office/drawing/2014/main" id="{EAE4610E-EAEF-935B-E3DA-4D8B0164C65D}"/>
              </a:ext>
            </a:extLst>
          </p:cNvPr>
          <p:cNvSpPr txBox="1"/>
          <p:nvPr/>
        </p:nvSpPr>
        <p:spPr>
          <a:xfrm>
            <a:off x="308735" y="1548752"/>
            <a:ext cx="5685155" cy="3970318"/>
          </a:xfrm>
          <a:prstGeom prst="rect">
            <a:avLst/>
          </a:prstGeom>
          <a:noFill/>
        </p:spPr>
        <p:txBody>
          <a:bodyPr wrap="square" rtlCol="0">
            <a:spAutoFit/>
          </a:bodyPr>
          <a:lstStyle/>
          <a:p>
            <a:r>
              <a:rPr lang="fr-FR" b="0" i="0">
                <a:solidFill>
                  <a:srgbClr val="FFF1CD"/>
                </a:solidFill>
                <a:effectLst/>
              </a:rPr>
              <a:t>Contexte : Etudes GLS suggèrent deux voies de migration du Bruant ortolan en France</a:t>
            </a:r>
          </a:p>
          <a:p>
            <a:endParaRPr lang="fr-FR">
              <a:solidFill>
                <a:srgbClr val="FFF1CD"/>
              </a:solidFill>
            </a:endParaRPr>
          </a:p>
          <a:p>
            <a:r>
              <a:rPr lang="fr-FR" b="0" i="0">
                <a:solidFill>
                  <a:srgbClr val="FFF1CD"/>
                </a:solidFill>
                <a:effectLst/>
              </a:rPr>
              <a:t>Objectif : mettre en évidence (ou non!) les voies de migration postnuptiale du Bruant ortolan en France</a:t>
            </a:r>
          </a:p>
          <a:p>
            <a:endParaRPr lang="fr-FR" b="0" i="0">
              <a:solidFill>
                <a:srgbClr val="FFF1CD"/>
              </a:solidFill>
              <a:effectLst/>
            </a:endParaRPr>
          </a:p>
          <a:p>
            <a:r>
              <a:rPr lang="fr-FR" b="0" i="0">
                <a:solidFill>
                  <a:srgbClr val="FFF1CD"/>
                </a:solidFill>
                <a:effectLst/>
              </a:rPr>
              <a:t>Période : </a:t>
            </a:r>
            <a:r>
              <a:rPr lang="fr-FR" b="1" i="0">
                <a:solidFill>
                  <a:srgbClr val="FFF1CD"/>
                </a:solidFill>
                <a:effectLst/>
              </a:rPr>
              <a:t>25 août - 15 septembre 2024</a:t>
            </a:r>
          </a:p>
          <a:p>
            <a:endParaRPr lang="fr-FR" b="0" i="0">
              <a:solidFill>
                <a:srgbClr val="FFF1CD"/>
              </a:solidFill>
              <a:effectLst/>
            </a:endParaRPr>
          </a:p>
          <a:p>
            <a:r>
              <a:rPr lang="fr-FR">
                <a:solidFill>
                  <a:srgbClr val="FFF1CD"/>
                </a:solidFill>
              </a:rPr>
              <a:t>Protocole classique : </a:t>
            </a:r>
          </a:p>
          <a:p>
            <a:r>
              <a:rPr lang="fr-FR">
                <a:solidFill>
                  <a:srgbClr val="FFF1CD"/>
                </a:solidFill>
              </a:rPr>
              <a:t>  - Enregistrement du </a:t>
            </a:r>
            <a:r>
              <a:rPr lang="fr-FR" b="1">
                <a:solidFill>
                  <a:srgbClr val="FFF1CD"/>
                </a:solidFill>
              </a:rPr>
              <a:t>crépuscule civil </a:t>
            </a:r>
            <a:r>
              <a:rPr lang="fr-FR">
                <a:solidFill>
                  <a:srgbClr val="FFF1CD"/>
                </a:solidFill>
              </a:rPr>
              <a:t>à l’</a:t>
            </a:r>
            <a:r>
              <a:rPr lang="fr-FR" b="1">
                <a:solidFill>
                  <a:srgbClr val="FFF1CD"/>
                </a:solidFill>
              </a:rPr>
              <a:t>aube civile</a:t>
            </a:r>
          </a:p>
          <a:p>
            <a:r>
              <a:rPr lang="fr-FR">
                <a:solidFill>
                  <a:srgbClr val="FFF1CD"/>
                </a:solidFill>
              </a:rPr>
              <a:t>  - Comptage du </a:t>
            </a:r>
            <a:r>
              <a:rPr lang="fr-FR" b="1">
                <a:solidFill>
                  <a:srgbClr val="FFF1CD"/>
                </a:solidFill>
              </a:rPr>
              <a:t>nombre de cris </a:t>
            </a:r>
            <a:r>
              <a:rPr lang="fr-FR">
                <a:solidFill>
                  <a:srgbClr val="FFF1CD"/>
                </a:solidFill>
              </a:rPr>
              <a:t>(estimation du nombre d’individus recommandée)</a:t>
            </a:r>
          </a:p>
          <a:p>
            <a:r>
              <a:rPr lang="fr-FR">
                <a:solidFill>
                  <a:srgbClr val="FFF1CD"/>
                </a:solidFill>
              </a:rPr>
              <a:t>  - Evaluation de l’</a:t>
            </a:r>
            <a:r>
              <a:rPr lang="fr-FR" b="1">
                <a:solidFill>
                  <a:srgbClr val="FFF1CD"/>
                </a:solidFill>
              </a:rPr>
              <a:t>exploitabilité</a:t>
            </a:r>
          </a:p>
          <a:p>
            <a:r>
              <a:rPr lang="fr-FR">
                <a:solidFill>
                  <a:srgbClr val="FFF1CD"/>
                </a:solidFill>
              </a:rPr>
              <a:t>  - Saisie des données sur </a:t>
            </a:r>
            <a:r>
              <a:rPr lang="fr-FR" b="1">
                <a:solidFill>
                  <a:srgbClr val="FFF1CD"/>
                </a:solidFill>
              </a:rPr>
              <a:t>Trektellen</a:t>
            </a:r>
          </a:p>
        </p:txBody>
      </p:sp>
      <p:sp>
        <p:nvSpPr>
          <p:cNvPr id="30" name="ZoneTexte 29">
            <a:extLst>
              <a:ext uri="{FF2B5EF4-FFF2-40B4-BE49-F238E27FC236}">
                <a16:creationId xmlns:a16="http://schemas.microsoft.com/office/drawing/2014/main" id="{6C825A9D-6577-2974-A532-6B0429827B57}"/>
              </a:ext>
            </a:extLst>
          </p:cNvPr>
          <p:cNvSpPr txBox="1"/>
          <p:nvPr/>
        </p:nvSpPr>
        <p:spPr>
          <a:xfrm>
            <a:off x="10765687" y="5367814"/>
            <a:ext cx="830621" cy="769441"/>
          </a:xfrm>
          <a:prstGeom prst="rect">
            <a:avLst/>
          </a:prstGeom>
          <a:noFill/>
        </p:spPr>
        <p:txBody>
          <a:bodyPr wrap="square" rtlCol="0">
            <a:spAutoFit/>
          </a:bodyPr>
          <a:lstStyle/>
          <a:p>
            <a:r>
              <a:rPr lang="fr-FR" sz="4400">
                <a:solidFill>
                  <a:srgbClr val="C00000"/>
                </a:solidFill>
              </a:rPr>
              <a:t>?</a:t>
            </a:r>
          </a:p>
        </p:txBody>
      </p:sp>
      <p:sp>
        <p:nvSpPr>
          <p:cNvPr id="31" name="ZoneTexte 30">
            <a:extLst>
              <a:ext uri="{FF2B5EF4-FFF2-40B4-BE49-F238E27FC236}">
                <a16:creationId xmlns:a16="http://schemas.microsoft.com/office/drawing/2014/main" id="{088D8BFA-3A24-E91F-1949-EB7949E412C2}"/>
              </a:ext>
            </a:extLst>
          </p:cNvPr>
          <p:cNvSpPr txBox="1"/>
          <p:nvPr/>
        </p:nvSpPr>
        <p:spPr>
          <a:xfrm>
            <a:off x="7991781" y="2007243"/>
            <a:ext cx="830621" cy="769441"/>
          </a:xfrm>
          <a:prstGeom prst="rect">
            <a:avLst/>
          </a:prstGeom>
          <a:noFill/>
        </p:spPr>
        <p:txBody>
          <a:bodyPr wrap="square" rtlCol="0">
            <a:spAutoFit/>
          </a:bodyPr>
          <a:lstStyle/>
          <a:p>
            <a:r>
              <a:rPr lang="fr-FR" sz="4400">
                <a:solidFill>
                  <a:srgbClr val="C00000"/>
                </a:solidFill>
              </a:rPr>
              <a:t>?</a:t>
            </a:r>
          </a:p>
        </p:txBody>
      </p:sp>
    </p:spTree>
    <p:extLst>
      <p:ext uri="{BB962C8B-B14F-4D97-AF65-F5344CB8AC3E}">
        <p14:creationId xmlns:p14="http://schemas.microsoft.com/office/powerpoint/2010/main" val="1897094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re 1">
            <a:extLst>
              <a:ext uri="{FF2B5EF4-FFF2-40B4-BE49-F238E27FC236}">
                <a16:creationId xmlns:a16="http://schemas.microsoft.com/office/drawing/2014/main" id="{A1429321-BDF2-F50A-921F-DDCF4FEB4F3F}"/>
              </a:ext>
            </a:extLst>
          </p:cNvPr>
          <p:cNvSpPr txBox="1">
            <a:spLocks/>
          </p:cNvSpPr>
          <p:nvPr/>
        </p:nvSpPr>
        <p:spPr>
          <a:xfrm>
            <a:off x="725423" y="-183141"/>
            <a:ext cx="10741148" cy="12954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00" b="1">
                <a:solidFill>
                  <a:srgbClr val="FFDD89"/>
                </a:solidFill>
                <a:latin typeface="LPO" pitchFamily="50" charset="0"/>
              </a:rPr>
              <a:t>Merci pour votre attention !</a:t>
            </a:r>
          </a:p>
        </p:txBody>
      </p:sp>
      <p:sp>
        <p:nvSpPr>
          <p:cNvPr id="9" name="Espace réservé du pied de page 19">
            <a:extLst>
              <a:ext uri="{FF2B5EF4-FFF2-40B4-BE49-F238E27FC236}">
                <a16:creationId xmlns:a16="http://schemas.microsoft.com/office/drawing/2014/main" id="{8F0EDB29-445C-AB93-834B-DF25F07F4406}"/>
              </a:ext>
            </a:extLst>
          </p:cNvPr>
          <p:cNvSpPr txBox="1">
            <a:spLocks/>
          </p:cNvSpPr>
          <p:nvPr/>
        </p:nvSpPr>
        <p:spPr>
          <a:xfrm>
            <a:off x="19991" y="4405748"/>
            <a:ext cx="4160367"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a:solidFill>
                  <a:srgbClr val="203863"/>
                </a:solidFill>
                <a:latin typeface="LPO" pitchFamily="50" charset="0"/>
              </a:rPr>
              <a:t>Illustrations : François Desbordes</a:t>
            </a:r>
          </a:p>
        </p:txBody>
      </p:sp>
      <p:pic>
        <p:nvPicPr>
          <p:cNvPr id="11" name="Picture 8" descr="undefined">
            <a:extLst>
              <a:ext uri="{FF2B5EF4-FFF2-40B4-BE49-F238E27FC236}">
                <a16:creationId xmlns:a16="http://schemas.microsoft.com/office/drawing/2014/main" id="{804CA869-CF48-BAB7-AC63-CBE8E41EA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992" y="5929121"/>
            <a:ext cx="990312" cy="82398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descr="Une image contenant Police, logo, texte, Graphique&#10;&#10;Description générée automatiquement">
            <a:extLst>
              <a:ext uri="{FF2B5EF4-FFF2-40B4-BE49-F238E27FC236}">
                <a16:creationId xmlns:a16="http://schemas.microsoft.com/office/drawing/2014/main" id="{4277CB02-DA44-9919-1C47-F9DD6A0AA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945" y="5915170"/>
            <a:ext cx="1595510" cy="829665"/>
          </a:xfrm>
          <a:prstGeom prst="rect">
            <a:avLst/>
          </a:prstGeom>
        </p:spPr>
      </p:pic>
      <p:sp>
        <p:nvSpPr>
          <p:cNvPr id="10" name="Sous-titre 2">
            <a:extLst>
              <a:ext uri="{FF2B5EF4-FFF2-40B4-BE49-F238E27FC236}">
                <a16:creationId xmlns:a16="http://schemas.microsoft.com/office/drawing/2014/main" id="{4225B23B-3759-A0BB-0F91-23D2957C91B2}"/>
              </a:ext>
            </a:extLst>
          </p:cNvPr>
          <p:cNvSpPr>
            <a:spLocks noGrp="1"/>
          </p:cNvSpPr>
          <p:nvPr>
            <p:ph type="subTitle" idx="1"/>
          </p:nvPr>
        </p:nvSpPr>
        <p:spPr>
          <a:xfrm>
            <a:off x="4409038" y="4328312"/>
            <a:ext cx="7762971" cy="1458258"/>
          </a:xfrm>
        </p:spPr>
        <p:txBody>
          <a:bodyPr anchor="ctr">
            <a:normAutofit/>
          </a:bodyPr>
          <a:lstStyle/>
          <a:p>
            <a:pPr algn="r"/>
            <a:r>
              <a:rPr lang="fr-FR" sz="2800" b="1" i="0" u="none" strike="noStrike" baseline="0">
                <a:solidFill>
                  <a:schemeClr val="accent1">
                    <a:lumMod val="50000"/>
                  </a:schemeClr>
                </a:solidFill>
                <a:latin typeface="LPO" pitchFamily="50" charset="0"/>
              </a:rPr>
              <a:t>Stanislas Wroza &amp; Paul Coiffard</a:t>
            </a:r>
          </a:p>
          <a:p>
            <a:pPr algn="r"/>
            <a:r>
              <a:rPr lang="fr-FR" sz="2800" b="1">
                <a:solidFill>
                  <a:schemeClr val="accent1">
                    <a:lumMod val="50000"/>
                  </a:schemeClr>
                </a:solidFill>
                <a:latin typeface="LPO" pitchFamily="50" charset="0"/>
              </a:rPr>
              <a:t>Programme Vol de Nuit – 1 aout 2024</a:t>
            </a:r>
          </a:p>
        </p:txBody>
      </p:sp>
      <p:sp>
        <p:nvSpPr>
          <p:cNvPr id="13" name="Titre 1">
            <a:extLst>
              <a:ext uri="{FF2B5EF4-FFF2-40B4-BE49-F238E27FC236}">
                <a16:creationId xmlns:a16="http://schemas.microsoft.com/office/drawing/2014/main" id="{64D604BD-D4DE-7777-1BC0-FC6492BA387D}"/>
              </a:ext>
            </a:extLst>
          </p:cNvPr>
          <p:cNvSpPr txBox="1">
            <a:spLocks/>
          </p:cNvSpPr>
          <p:nvPr/>
        </p:nvSpPr>
        <p:spPr>
          <a:xfrm>
            <a:off x="146661" y="1548642"/>
            <a:ext cx="5729038" cy="69254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800" b="1" dirty="0">
                <a:solidFill>
                  <a:srgbClr val="FFF1CD"/>
                </a:solidFill>
                <a:latin typeface="LPO" pitchFamily="50" charset="0"/>
              </a:rPr>
              <a:t>Merci à </a:t>
            </a:r>
            <a:r>
              <a:rPr lang="fr-FR" sz="1800" b="1" dirty="0">
                <a:solidFill>
                  <a:srgbClr val="FC9908"/>
                </a:solidFill>
                <a:latin typeface="LPO" pitchFamily="50" charset="0"/>
              </a:rPr>
              <a:t>Julien Rochefort </a:t>
            </a:r>
            <a:r>
              <a:rPr lang="fr-FR" sz="1800" b="1" dirty="0">
                <a:solidFill>
                  <a:srgbClr val="FFF1CD"/>
                </a:solidFill>
                <a:latin typeface="LPO" pitchFamily="50" charset="0"/>
              </a:rPr>
              <a:t>pour le partage de ses enregistrements et aux contributeurs Xeno-canto :</a:t>
            </a:r>
          </a:p>
        </p:txBody>
      </p:sp>
      <p:sp>
        <p:nvSpPr>
          <p:cNvPr id="14" name="Titre 1">
            <a:extLst>
              <a:ext uri="{FF2B5EF4-FFF2-40B4-BE49-F238E27FC236}">
                <a16:creationId xmlns:a16="http://schemas.microsoft.com/office/drawing/2014/main" id="{4705E954-8798-D943-C418-027E385DACF1}"/>
              </a:ext>
            </a:extLst>
          </p:cNvPr>
          <p:cNvSpPr txBox="1">
            <a:spLocks/>
          </p:cNvSpPr>
          <p:nvPr/>
        </p:nvSpPr>
        <p:spPr>
          <a:xfrm>
            <a:off x="8027361" y="1493665"/>
            <a:ext cx="2590027" cy="448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800" b="1">
                <a:solidFill>
                  <a:srgbClr val="FFF1CD"/>
                </a:solidFill>
                <a:latin typeface="LPO" pitchFamily="50" charset="0"/>
              </a:rPr>
              <a:t>Pour aller plus loin :</a:t>
            </a:r>
          </a:p>
        </p:txBody>
      </p:sp>
      <p:pic>
        <p:nvPicPr>
          <p:cNvPr id="1026" name="Picture 2" descr="Amazon.fr - la migration nocturne par le son - rochefort, Julien, Wroza,  Stanislas - Livres">
            <a:extLst>
              <a:ext uri="{FF2B5EF4-FFF2-40B4-BE49-F238E27FC236}">
                <a16:creationId xmlns:a16="http://schemas.microsoft.com/office/drawing/2014/main" id="{C39AB26D-2401-4476-26F6-0D086DD38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7094" y="2050575"/>
            <a:ext cx="1616157" cy="2146264"/>
          </a:xfrm>
          <a:prstGeom prst="rect">
            <a:avLst/>
          </a:prstGeom>
          <a:noFill/>
          <a:ln w="19050">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90B4B4F2-CDD0-C282-77B4-2D25357F9455}"/>
              </a:ext>
            </a:extLst>
          </p:cNvPr>
          <p:cNvPicPr>
            <a:picLocks noChangeAspect="1"/>
          </p:cNvPicPr>
          <p:nvPr/>
        </p:nvPicPr>
        <p:blipFill>
          <a:blip r:embed="rId5"/>
          <a:stretch>
            <a:fillRect/>
          </a:stretch>
        </p:blipFill>
        <p:spPr>
          <a:xfrm>
            <a:off x="9468280" y="2045916"/>
            <a:ext cx="1829810" cy="2139845"/>
          </a:xfrm>
          <a:prstGeom prst="rect">
            <a:avLst/>
          </a:prstGeom>
        </p:spPr>
      </p:pic>
      <p:pic>
        <p:nvPicPr>
          <p:cNvPr id="20" name="Image 19" descr="Une image contenant oiseau, clipart, dessin humoristique&#10;&#10;Description générée automatiquement">
            <a:extLst>
              <a:ext uri="{FF2B5EF4-FFF2-40B4-BE49-F238E27FC236}">
                <a16:creationId xmlns:a16="http://schemas.microsoft.com/office/drawing/2014/main" id="{6E490E7A-7961-734B-D310-C3A378A4565E}"/>
              </a:ext>
            </a:extLst>
          </p:cNvPr>
          <p:cNvPicPr>
            <a:picLocks noChangeAspect="1"/>
          </p:cNvPicPr>
          <p:nvPr/>
        </p:nvPicPr>
        <p:blipFill rotWithShape="1">
          <a:blip r:embed="rId6">
            <a:extLst>
              <a:ext uri="{28A0092B-C50C-407E-A947-70E740481C1C}">
                <a14:useLocalDpi xmlns:a14="http://schemas.microsoft.com/office/drawing/2010/main" val="0"/>
              </a:ext>
            </a:extLst>
          </a:blip>
          <a:srcRect l="13713" t="-382" r="12798" b="11999"/>
          <a:stretch/>
        </p:blipFill>
        <p:spPr>
          <a:xfrm>
            <a:off x="247265" y="5594247"/>
            <a:ext cx="840757" cy="1100022"/>
          </a:xfrm>
          <a:prstGeom prst="rect">
            <a:avLst/>
          </a:prstGeom>
        </p:spPr>
      </p:pic>
      <p:pic>
        <p:nvPicPr>
          <p:cNvPr id="21" name="Picture 2">
            <a:extLst>
              <a:ext uri="{FF2B5EF4-FFF2-40B4-BE49-F238E27FC236}">
                <a16:creationId xmlns:a16="http://schemas.microsoft.com/office/drawing/2014/main" id="{8449B36D-CB66-8360-5B6F-858ADD189E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1888" y="5825808"/>
            <a:ext cx="718235" cy="8379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6421AD3E-4BD3-4BEF-F9A4-313E220738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1400" y="5756896"/>
            <a:ext cx="1019625" cy="10196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ACD5F0E4-B22B-2FA5-2275-4525FD220B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2606" y="5791640"/>
            <a:ext cx="990312" cy="9903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ossier de presse - Création de l'Office français de la ...">
            <a:extLst>
              <a:ext uri="{FF2B5EF4-FFF2-40B4-BE49-F238E27FC236}">
                <a16:creationId xmlns:a16="http://schemas.microsoft.com/office/drawing/2014/main" id="{16746566-4905-F0E6-CBC3-0A77BA7BAB8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665" r="17469"/>
          <a:stretch/>
        </p:blipFill>
        <p:spPr bwMode="auto">
          <a:xfrm>
            <a:off x="2030294" y="5825808"/>
            <a:ext cx="751106" cy="86846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Une image contenant Graphique, créativité, art&#10;&#10;Description générée automatiquement">
            <a:extLst>
              <a:ext uri="{FF2B5EF4-FFF2-40B4-BE49-F238E27FC236}">
                <a16:creationId xmlns:a16="http://schemas.microsoft.com/office/drawing/2014/main" id="{1DF5EA08-9809-07BC-3200-046307081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89459" y="4340647"/>
            <a:ext cx="1093009" cy="1093009"/>
          </a:xfrm>
          <a:prstGeom prst="rect">
            <a:avLst/>
          </a:prstGeom>
        </p:spPr>
      </p:pic>
      <p:sp>
        <p:nvSpPr>
          <p:cNvPr id="3" name="Titre 1">
            <a:extLst>
              <a:ext uri="{FF2B5EF4-FFF2-40B4-BE49-F238E27FC236}">
                <a16:creationId xmlns:a16="http://schemas.microsoft.com/office/drawing/2014/main" id="{6BA4C346-D6F2-313B-3351-847FC3BE79CA}"/>
              </a:ext>
            </a:extLst>
          </p:cNvPr>
          <p:cNvSpPr txBox="1">
            <a:spLocks/>
          </p:cNvSpPr>
          <p:nvPr/>
        </p:nvSpPr>
        <p:spPr>
          <a:xfrm>
            <a:off x="211543" y="2344290"/>
            <a:ext cx="5139713" cy="1649771"/>
          </a:xfrm>
          <a:prstGeom prst="rect">
            <a:avLst/>
          </a:prstGeom>
        </p:spPr>
        <p:txBody>
          <a:bodyPr vert="horz" lIns="91440" tIns="45720" rIns="91440" bIns="45720" numCol="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800">
                <a:solidFill>
                  <a:srgbClr val="FFF1CD"/>
                </a:solidFill>
                <a:latin typeface="LPO" pitchFamily="50" charset="0"/>
              </a:rPr>
              <a:t>CPAL</a:t>
            </a:r>
          </a:p>
          <a:p>
            <a:pPr algn="l"/>
            <a:r>
              <a:rPr lang="fr-FR" sz="1800">
                <a:solidFill>
                  <a:srgbClr val="FFF1CD"/>
                </a:solidFill>
                <a:latin typeface="LPO" pitchFamily="50" charset="0"/>
              </a:rPr>
              <a:t>Frédéric Cazaban</a:t>
            </a:r>
          </a:p>
          <a:p>
            <a:pPr algn="l"/>
            <a:r>
              <a:rPr lang="fr-FR" sz="1800">
                <a:solidFill>
                  <a:srgbClr val="FFF1CD"/>
                </a:solidFill>
                <a:latin typeface="LPO" pitchFamily="50" charset="0"/>
              </a:rPr>
              <a:t>Gosse </a:t>
            </a:r>
            <a:r>
              <a:rPr lang="fr-FR" sz="1800" err="1">
                <a:solidFill>
                  <a:srgbClr val="FFF1CD"/>
                </a:solidFill>
                <a:latin typeface="LPO" pitchFamily="50" charset="0"/>
              </a:rPr>
              <a:t>Hoekstra</a:t>
            </a:r>
            <a:endParaRPr lang="fr-FR" sz="1800">
              <a:solidFill>
                <a:srgbClr val="FFF1CD"/>
              </a:solidFill>
              <a:latin typeface="LPO" pitchFamily="50" charset="0"/>
            </a:endParaRPr>
          </a:p>
          <a:p>
            <a:pPr algn="l"/>
            <a:r>
              <a:rPr lang="fr-FR" sz="1800" err="1">
                <a:solidFill>
                  <a:srgbClr val="FFF1CD"/>
                </a:solidFill>
                <a:latin typeface="LPO" pitchFamily="50" charset="0"/>
              </a:rPr>
              <a:t>Hannu</a:t>
            </a:r>
            <a:r>
              <a:rPr lang="fr-FR" sz="1800">
                <a:solidFill>
                  <a:srgbClr val="FFF1CD"/>
                </a:solidFill>
                <a:latin typeface="LPO" pitchFamily="50" charset="0"/>
              </a:rPr>
              <a:t> </a:t>
            </a:r>
            <a:r>
              <a:rPr lang="fr-FR" sz="1800" err="1">
                <a:solidFill>
                  <a:srgbClr val="FFF1CD"/>
                </a:solidFill>
                <a:latin typeface="LPO" pitchFamily="50" charset="0"/>
              </a:rPr>
              <a:t>Varkki</a:t>
            </a:r>
            <a:endParaRPr lang="fr-FR" sz="1800">
              <a:solidFill>
                <a:srgbClr val="FFF1CD"/>
              </a:solidFill>
              <a:latin typeface="LPO" pitchFamily="50" charset="0"/>
            </a:endParaRPr>
          </a:p>
          <a:p>
            <a:pPr algn="l"/>
            <a:r>
              <a:rPr lang="fr-FR" sz="1800">
                <a:solidFill>
                  <a:srgbClr val="FFF1CD"/>
                </a:solidFill>
                <a:latin typeface="LPO" pitchFamily="50" charset="0"/>
              </a:rPr>
              <a:t>João Tomás </a:t>
            </a:r>
          </a:p>
          <a:p>
            <a:pPr algn="l"/>
            <a:r>
              <a:rPr lang="fr-FR" sz="1800">
                <a:solidFill>
                  <a:srgbClr val="FFF1CD"/>
                </a:solidFill>
                <a:latin typeface="LPO" pitchFamily="50" charset="0"/>
              </a:rPr>
              <a:t>Joost van Bruggen</a:t>
            </a:r>
          </a:p>
          <a:p>
            <a:pPr algn="l"/>
            <a:r>
              <a:rPr lang="fr-FR" sz="1800">
                <a:solidFill>
                  <a:srgbClr val="FFF1CD"/>
                </a:solidFill>
                <a:latin typeface="LPO" pitchFamily="50" charset="0"/>
              </a:rPr>
              <a:t>Juha </a:t>
            </a:r>
            <a:r>
              <a:rPr lang="fr-FR" sz="1800" err="1">
                <a:solidFill>
                  <a:srgbClr val="FFF1CD"/>
                </a:solidFill>
                <a:latin typeface="LPO" pitchFamily="50" charset="0"/>
              </a:rPr>
              <a:t>Saari</a:t>
            </a:r>
            <a:endParaRPr lang="fr-FR" sz="1800">
              <a:solidFill>
                <a:srgbClr val="FFF1CD"/>
              </a:solidFill>
              <a:latin typeface="LPO" pitchFamily="50" charset="0"/>
            </a:endParaRPr>
          </a:p>
          <a:p>
            <a:pPr algn="l"/>
            <a:r>
              <a:rPr lang="fr-FR" sz="1800">
                <a:solidFill>
                  <a:srgbClr val="FFF1CD"/>
                </a:solidFill>
                <a:latin typeface="LPO" pitchFamily="50" charset="0"/>
              </a:rPr>
              <a:t>Marta Celej</a:t>
            </a:r>
          </a:p>
          <a:p>
            <a:pPr algn="l"/>
            <a:r>
              <a:rPr lang="fr-FR" sz="1800">
                <a:solidFill>
                  <a:srgbClr val="FFF1CD"/>
                </a:solidFill>
                <a:latin typeface="LPO" pitchFamily="50" charset="0"/>
              </a:rPr>
              <a:t>Philippe Gayet</a:t>
            </a:r>
          </a:p>
          <a:p>
            <a:pPr algn="l"/>
            <a:r>
              <a:rPr lang="fr-FR" sz="1800">
                <a:solidFill>
                  <a:srgbClr val="FFF1CD"/>
                </a:solidFill>
                <a:latin typeface="LPO" pitchFamily="50" charset="0"/>
              </a:rPr>
              <a:t>Pierrick Devoucoux</a:t>
            </a:r>
          </a:p>
          <a:p>
            <a:pPr algn="l"/>
            <a:r>
              <a:rPr lang="fr-FR" sz="1800">
                <a:solidFill>
                  <a:srgbClr val="FFF1CD"/>
                </a:solidFill>
                <a:latin typeface="LPO" pitchFamily="50" charset="0"/>
              </a:rPr>
              <a:t>Uku Paal</a:t>
            </a:r>
          </a:p>
        </p:txBody>
      </p:sp>
    </p:spTree>
    <p:extLst>
      <p:ext uri="{BB962C8B-B14F-4D97-AF65-F5344CB8AC3E}">
        <p14:creationId xmlns:p14="http://schemas.microsoft.com/office/powerpoint/2010/main" val="2615713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7" name="Titre 1">
            <a:extLst>
              <a:ext uri="{FF2B5EF4-FFF2-40B4-BE49-F238E27FC236}">
                <a16:creationId xmlns:a16="http://schemas.microsoft.com/office/drawing/2014/main" id="{AA8DDFB9-5CEA-508B-759F-BB26FAA1F318}"/>
              </a:ext>
            </a:extLst>
          </p:cNvPr>
          <p:cNvSpPr txBox="1">
            <a:spLocks noGrp="1"/>
          </p:cNvSpPr>
          <p:nvPr>
            <p:ph type="ctrTitle"/>
          </p:nvPr>
        </p:nvSpPr>
        <p:spPr>
          <a:xfrm>
            <a:off x="438481" y="308488"/>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Ecologie de l'espèce</a:t>
            </a:r>
            <a:endParaRPr lang="fr-FR" b="1">
              <a:solidFill>
                <a:srgbClr val="FFDD89"/>
              </a:solidFill>
              <a:latin typeface="LPO" pitchFamily="50" charset="0"/>
            </a:endParaRPr>
          </a:p>
        </p:txBody>
      </p:sp>
      <p:sp>
        <p:nvSpPr>
          <p:cNvPr id="24" name="Espace réservé du pied de page 19">
            <a:extLst>
              <a:ext uri="{FF2B5EF4-FFF2-40B4-BE49-F238E27FC236}">
                <a16:creationId xmlns:a16="http://schemas.microsoft.com/office/drawing/2014/main" id="{CF688036-2B3A-5E3C-A237-B2F1C6E25D7B}"/>
              </a:ext>
            </a:extLst>
          </p:cNvPr>
          <p:cNvSpPr>
            <a:spLocks noGrp="1"/>
          </p:cNvSpPr>
          <p:nvPr>
            <p:ph type="ftr" sz="quarter" idx="11"/>
          </p:nvPr>
        </p:nvSpPr>
        <p:spPr>
          <a:xfrm>
            <a:off x="123817" y="6425943"/>
            <a:ext cx="5693532" cy="365125"/>
          </a:xfrm>
        </p:spPr>
        <p:txBody>
          <a:bodyPr/>
          <a:lstStyle/>
          <a:p>
            <a:pPr algn="l"/>
            <a:r>
              <a:rPr lang="fr-FR" sz="1050">
                <a:latin typeface="LPO" pitchFamily="50" charset="0"/>
              </a:rPr>
              <a:t>1 aout 2024 - Formation n°3 : les cris de vol nocturnes du Bruant ortolan</a:t>
            </a:r>
          </a:p>
        </p:txBody>
      </p:sp>
      <p:sp>
        <p:nvSpPr>
          <p:cNvPr id="3" name="ZoneTexte 2">
            <a:extLst>
              <a:ext uri="{FF2B5EF4-FFF2-40B4-BE49-F238E27FC236}">
                <a16:creationId xmlns:a16="http://schemas.microsoft.com/office/drawing/2014/main" id="{4B1CE66E-1F3A-4E6A-9D19-F16DD6ECFA90}"/>
              </a:ext>
            </a:extLst>
          </p:cNvPr>
          <p:cNvSpPr txBox="1"/>
          <p:nvPr/>
        </p:nvSpPr>
        <p:spPr>
          <a:xfrm>
            <a:off x="123817" y="2082087"/>
            <a:ext cx="7473042" cy="34163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FFF1CD"/>
                </a:solidFill>
                <a:ea typeface="Roboto" panose="02000000000000000000" pitchFamily="2" charset="0"/>
              </a:rPr>
              <a:t>En France, espèce à répartition plutôt méditerranéenne (2160 - 3700 mâles chanteurs en 2023) mais grosses populations nordiques :</a:t>
            </a:r>
          </a:p>
          <a:p>
            <a:pPr marL="285750" indent="-285750">
              <a:buFontTx/>
              <a:buChar char="-"/>
            </a:pPr>
            <a:r>
              <a:rPr lang="fr-FR">
                <a:solidFill>
                  <a:srgbClr val="FFF1CD"/>
                </a:solidFill>
                <a:ea typeface="Roboto" panose="02000000000000000000" pitchFamily="2" charset="0"/>
              </a:rPr>
              <a:t>Russie: 3 millions d'oiseaux </a:t>
            </a:r>
          </a:p>
          <a:p>
            <a:pPr marL="285750" indent="-285750">
              <a:buFontTx/>
              <a:buChar char="-"/>
            </a:pPr>
            <a:r>
              <a:rPr lang="fr-FR">
                <a:solidFill>
                  <a:srgbClr val="FFF1CD"/>
                </a:solidFill>
                <a:ea typeface="Roboto" panose="02000000000000000000" pitchFamily="2" charset="0"/>
              </a:rPr>
              <a:t>Pologne : 200 000 </a:t>
            </a:r>
          </a:p>
          <a:p>
            <a:pPr marL="285750" indent="-285750">
              <a:buFontTx/>
              <a:buChar char="-"/>
            </a:pPr>
            <a:r>
              <a:rPr lang="fr-FR">
                <a:solidFill>
                  <a:srgbClr val="FFF1CD"/>
                </a:solidFill>
                <a:ea typeface="Roboto" panose="02000000000000000000" pitchFamily="2" charset="0"/>
              </a:rPr>
              <a:t>Scandinavie : 20 000.</a:t>
            </a:r>
          </a:p>
          <a:p>
            <a:endParaRPr lang="fr-FR">
              <a:solidFill>
                <a:srgbClr val="FFF1CD"/>
              </a:solidFill>
              <a:ea typeface="Roboto" panose="02000000000000000000" pitchFamily="2" charset="0"/>
            </a:endParaRPr>
          </a:p>
          <a:p>
            <a:r>
              <a:rPr lang="fr-FR">
                <a:solidFill>
                  <a:srgbClr val="FFF1CD"/>
                </a:solidFill>
                <a:ea typeface="Roboto" panose="02000000000000000000" pitchFamily="2" charset="0"/>
                <a:sym typeface="Wingdings" panose="05000000000000000000" pitchFamily="2" charset="2"/>
              </a:rPr>
              <a:t> </a:t>
            </a:r>
            <a:r>
              <a:rPr lang="fr-FR">
                <a:solidFill>
                  <a:srgbClr val="FFF1CD"/>
                </a:solidFill>
                <a:ea typeface="Roboto" panose="02000000000000000000" pitchFamily="2" charset="0"/>
              </a:rPr>
              <a:t>Important passage migratoire en France, même si peu détecté.</a:t>
            </a:r>
          </a:p>
          <a:p>
            <a:endParaRPr lang="fr-FR">
              <a:solidFill>
                <a:srgbClr val="FFF1CD"/>
              </a:solidFill>
              <a:ea typeface="Roboto" panose="02000000000000000000" pitchFamily="2" charset="0"/>
            </a:endParaRPr>
          </a:p>
          <a:p>
            <a:r>
              <a:rPr lang="fr-FR">
                <a:solidFill>
                  <a:srgbClr val="FFF1CD"/>
                </a:solidFill>
                <a:ea typeface="Roboto" panose="02000000000000000000" pitchFamily="2" charset="0"/>
              </a:rPr>
              <a:t>Mœurs discrètes en journée, migre surtout de nuit, bas et en criant.</a:t>
            </a:r>
          </a:p>
          <a:p>
            <a:endParaRPr lang="fr-FR">
              <a:solidFill>
                <a:srgbClr val="FFF1CD"/>
              </a:solidFill>
              <a:ea typeface="Roboto" panose="02000000000000000000" pitchFamily="2" charset="0"/>
            </a:endParaRPr>
          </a:p>
          <a:p>
            <a:r>
              <a:rPr lang="fr-FR">
                <a:solidFill>
                  <a:srgbClr val="FFF1CD"/>
                </a:solidFill>
                <a:ea typeface="Roboto" panose="02000000000000000000" pitchFamily="2" charset="0"/>
                <a:sym typeface="Wingdings" panose="05000000000000000000" pitchFamily="2" charset="2"/>
              </a:rPr>
              <a:t></a:t>
            </a:r>
            <a:r>
              <a:rPr lang="fr-FR">
                <a:solidFill>
                  <a:srgbClr val="FFF1CD"/>
                </a:solidFill>
                <a:ea typeface="Roboto" panose="02000000000000000000" pitchFamily="2" charset="0"/>
              </a:rPr>
              <a:t>L’enregistrement nocturne optimise la détection de l'espèce</a:t>
            </a:r>
          </a:p>
          <a:p>
            <a:pPr marL="285750" indent="-285750">
              <a:buFont typeface="Calibri"/>
              <a:buChar char="-"/>
            </a:pPr>
            <a:endParaRPr lang="fr-FR">
              <a:solidFill>
                <a:schemeClr val="bg1"/>
              </a:solidFill>
              <a:ea typeface="Roboto" panose="02000000000000000000" pitchFamily="2" charset="0"/>
              <a:cs typeface="Calibri" panose="020F0502020204030204"/>
            </a:endParaRPr>
          </a:p>
        </p:txBody>
      </p:sp>
      <p:pic>
        <p:nvPicPr>
          <p:cNvPr id="5" name="Image 4" descr="Une image contenant texte, menu, capture d’écran, nombre&#10;&#10;Description générée automatiquement">
            <a:extLst>
              <a:ext uri="{FF2B5EF4-FFF2-40B4-BE49-F238E27FC236}">
                <a16:creationId xmlns:a16="http://schemas.microsoft.com/office/drawing/2014/main" id="{FB821740-F89F-1E2E-F9E8-9078038A5612}"/>
              </a:ext>
            </a:extLst>
          </p:cNvPr>
          <p:cNvPicPr>
            <a:picLocks noChangeAspect="1"/>
          </p:cNvPicPr>
          <p:nvPr/>
        </p:nvPicPr>
        <p:blipFill>
          <a:blip r:embed="rId5"/>
          <a:stretch>
            <a:fillRect/>
          </a:stretch>
        </p:blipFill>
        <p:spPr>
          <a:xfrm>
            <a:off x="7505356" y="637512"/>
            <a:ext cx="4505669" cy="5005802"/>
          </a:xfrm>
          <a:prstGeom prst="rect">
            <a:avLst/>
          </a:prstGeom>
        </p:spPr>
      </p:pic>
      <p:sp>
        <p:nvSpPr>
          <p:cNvPr id="12" name="ZoneTexte 11">
            <a:extLst>
              <a:ext uri="{FF2B5EF4-FFF2-40B4-BE49-F238E27FC236}">
                <a16:creationId xmlns:a16="http://schemas.microsoft.com/office/drawing/2014/main" id="{E328703E-74D9-4056-4C20-C4452C99144B}"/>
              </a:ext>
            </a:extLst>
          </p:cNvPr>
          <p:cNvSpPr txBox="1"/>
          <p:nvPr/>
        </p:nvSpPr>
        <p:spPr>
          <a:xfrm>
            <a:off x="8543925" y="5652839"/>
            <a:ext cx="3648075"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solidFill>
                  <a:schemeClr val="bg1"/>
                </a:solidFill>
                <a:cs typeface="Calibri"/>
              </a:rPr>
              <a:t>Source : Jiguet et al. 2016 DOI:</a:t>
            </a:r>
            <a:r>
              <a:rPr lang="fr-FR" sz="1200">
                <a:solidFill>
                  <a:schemeClr val="bg1"/>
                </a:solidFill>
                <a:cs typeface="Calibri"/>
                <a:hlinkClick r:id="rId6">
                  <a:extLst>
                    <a:ext uri="{A12FA001-AC4F-418D-AE19-62706E023703}">
                      <ahyp:hlinkClr xmlns:ahyp="http://schemas.microsoft.com/office/drawing/2018/hyperlinkcolor" val="tx"/>
                    </a:ext>
                  </a:extLst>
                </a:hlinkClick>
              </a:rPr>
              <a:t>10.51812/of.133900</a:t>
            </a:r>
            <a:endParaRPr lang="fr-FR" sz="1200">
              <a:solidFill>
                <a:schemeClr val="bg1"/>
              </a:solidFill>
              <a:cs typeface="Calibri"/>
            </a:endParaRPr>
          </a:p>
          <a:p>
            <a:pPr marL="285750" indent="-285750">
              <a:buFont typeface="Calibri"/>
              <a:buChar char="-"/>
            </a:pPr>
            <a:endParaRPr lang="fr-FR" sz="1200">
              <a:solidFill>
                <a:schemeClr val="bg1"/>
              </a:solidFill>
              <a:cs typeface="Calibri"/>
            </a:endParaRPr>
          </a:p>
        </p:txBody>
      </p:sp>
    </p:spTree>
    <p:extLst>
      <p:ext uri="{BB962C8B-B14F-4D97-AF65-F5344CB8AC3E}">
        <p14:creationId xmlns:p14="http://schemas.microsoft.com/office/powerpoint/2010/main" val="275200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7">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7" name="Titre 1">
            <a:extLst>
              <a:ext uri="{FF2B5EF4-FFF2-40B4-BE49-F238E27FC236}">
                <a16:creationId xmlns:a16="http://schemas.microsoft.com/office/drawing/2014/main" id="{AA8DDFB9-5CEA-508B-759F-BB26FAA1F318}"/>
              </a:ext>
            </a:extLst>
          </p:cNvPr>
          <p:cNvSpPr txBox="1">
            <a:spLocks noGrp="1"/>
          </p:cNvSpPr>
          <p:nvPr>
            <p:ph type="ctrTitle"/>
          </p:nvPr>
        </p:nvSpPr>
        <p:spPr>
          <a:xfrm>
            <a:off x="438481" y="308488"/>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800" b="1">
                <a:solidFill>
                  <a:srgbClr val="FFDD89"/>
                </a:solidFill>
                <a:latin typeface="LPO"/>
              </a:rPr>
              <a:t>Comportement vocal de l'espèce</a:t>
            </a:r>
            <a:endParaRPr lang="fr-FR" b="1">
              <a:solidFill>
                <a:srgbClr val="FFDD89"/>
              </a:solidFill>
              <a:latin typeface="LPO" pitchFamily="50" charset="0"/>
            </a:endParaRPr>
          </a:p>
        </p:txBody>
      </p:sp>
      <p:sp>
        <p:nvSpPr>
          <p:cNvPr id="24" name="Espace réservé du pied de page 19">
            <a:extLst>
              <a:ext uri="{FF2B5EF4-FFF2-40B4-BE49-F238E27FC236}">
                <a16:creationId xmlns:a16="http://schemas.microsoft.com/office/drawing/2014/main" id="{CF688036-2B3A-5E3C-A237-B2F1C6E25D7B}"/>
              </a:ext>
            </a:extLst>
          </p:cNvPr>
          <p:cNvSpPr>
            <a:spLocks noGrp="1"/>
          </p:cNvSpPr>
          <p:nvPr>
            <p:ph type="ftr" sz="quarter" idx="11"/>
          </p:nvPr>
        </p:nvSpPr>
        <p:spPr>
          <a:xfrm>
            <a:off x="123817" y="6425943"/>
            <a:ext cx="5693532" cy="365125"/>
          </a:xfrm>
        </p:spPr>
        <p:txBody>
          <a:bodyPr/>
          <a:lstStyle/>
          <a:p>
            <a:pPr algn="l"/>
            <a:r>
              <a:rPr lang="fr-FR" sz="1050">
                <a:latin typeface="LPO" pitchFamily="50" charset="0"/>
              </a:rPr>
              <a:t>1 aout 2024 - Formation n°3 : les cris de vol nocturnes du Bruant ortolan</a:t>
            </a:r>
          </a:p>
        </p:txBody>
      </p:sp>
      <p:sp>
        <p:nvSpPr>
          <p:cNvPr id="3" name="ZoneTexte 2">
            <a:extLst>
              <a:ext uri="{FF2B5EF4-FFF2-40B4-BE49-F238E27FC236}">
                <a16:creationId xmlns:a16="http://schemas.microsoft.com/office/drawing/2014/main" id="{4B1CE66E-1F3A-4E6A-9D19-F16DD6ECFA90}"/>
              </a:ext>
            </a:extLst>
          </p:cNvPr>
          <p:cNvSpPr txBox="1"/>
          <p:nvPr/>
        </p:nvSpPr>
        <p:spPr>
          <a:xfrm>
            <a:off x="264644" y="1678848"/>
            <a:ext cx="11840578"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fr-FR">
                <a:solidFill>
                  <a:srgbClr val="FFF1CD"/>
                </a:solidFill>
                <a:ea typeface="Roboto" panose="02000000000000000000" pitchFamily="2" charset="0"/>
                <a:cs typeface="Calibri"/>
              </a:rPr>
              <a:t>Au moins 7 types de cris, nomenclature définie par Magnus Robb, </a:t>
            </a:r>
            <a:r>
              <a:rPr lang="en-US">
                <a:solidFill>
                  <a:srgbClr val="FFF1CD"/>
                </a:solidFill>
                <a:ea typeface="Roboto" panose="02000000000000000000" pitchFamily="2" charset="0"/>
                <a:cs typeface="Calibri"/>
              </a:rPr>
              <a:t>Nick Hopper, Paul Morton (The Sound Approach)</a:t>
            </a:r>
            <a:endParaRPr lang="fr-FR">
              <a:solidFill>
                <a:srgbClr val="FFF1CD"/>
              </a:solidFill>
              <a:ea typeface="Roboto" panose="02000000000000000000" pitchFamily="2" charset="0"/>
              <a:cs typeface="Calibri"/>
            </a:endParaRPr>
          </a:p>
          <a:p>
            <a:pPr marL="285750" indent="-285750">
              <a:buFont typeface="Calibri"/>
              <a:buChar char="-"/>
            </a:pPr>
            <a:r>
              <a:rPr lang="fr-FR">
                <a:solidFill>
                  <a:srgbClr val="FFF1CD"/>
                </a:solidFill>
                <a:ea typeface="Roboto" panose="02000000000000000000" pitchFamily="2" charset="0"/>
                <a:cs typeface="Calibri"/>
              </a:rPr>
              <a:t>Présence d’accents locaux</a:t>
            </a:r>
          </a:p>
          <a:p>
            <a:pPr marL="285750" indent="-285750">
              <a:buFont typeface="Calibri"/>
              <a:buChar char="-"/>
            </a:pPr>
            <a:r>
              <a:rPr lang="fr-FR">
                <a:solidFill>
                  <a:srgbClr val="FFF1CD"/>
                </a:solidFill>
                <a:ea typeface="Roboto" panose="02000000000000000000" pitchFamily="2" charset="0"/>
                <a:cs typeface="Calibri"/>
              </a:rPr>
              <a:t>Cris relativement puissants en migration mais discrets ("passe-partout")</a:t>
            </a:r>
          </a:p>
          <a:p>
            <a:pPr marL="285750" indent="-285750">
              <a:buFont typeface="Calibri"/>
              <a:buChar char="-"/>
            </a:pPr>
            <a:r>
              <a:rPr lang="fr-FR">
                <a:solidFill>
                  <a:srgbClr val="FFF1CD"/>
                </a:solidFill>
                <a:ea typeface="Roboto" panose="02000000000000000000" pitchFamily="2" charset="0"/>
                <a:cs typeface="Calibri"/>
              </a:rPr>
              <a:t>Comportement vocal différent entre le jour et la nuit</a:t>
            </a:r>
          </a:p>
          <a:p>
            <a:pPr marL="285750" indent="-285750">
              <a:buFont typeface="Calibri"/>
              <a:buChar char="-"/>
            </a:pPr>
            <a:r>
              <a:rPr lang="fr-FR">
                <a:solidFill>
                  <a:srgbClr val="FFF1CD"/>
                </a:solidFill>
                <a:ea typeface="Roboto" panose="02000000000000000000" pitchFamily="2" charset="0"/>
                <a:cs typeface="Calibri"/>
              </a:rPr>
              <a:t>Alternance typique de plusieurs types de cris en vol </a:t>
            </a:r>
            <a:r>
              <a:rPr lang="fr-FR">
                <a:solidFill>
                  <a:srgbClr val="FFF1CD"/>
                </a:solidFill>
                <a:ea typeface="Roboto" panose="02000000000000000000" pitchFamily="2" charset="0"/>
                <a:cs typeface="Calibri"/>
                <a:sym typeface="Wingdings" panose="05000000000000000000" pitchFamily="2" charset="2"/>
              </a:rPr>
              <a:t> Caractéristique,</a:t>
            </a:r>
            <a:r>
              <a:rPr lang="fr-FR">
                <a:solidFill>
                  <a:srgbClr val="FFF1CD"/>
                </a:solidFill>
                <a:ea typeface="Roboto" panose="02000000000000000000" pitchFamily="2" charset="0"/>
                <a:cs typeface="Calibri"/>
              </a:rPr>
              <a:t> très bon indicateur pour repérer l'espèce</a:t>
            </a:r>
          </a:p>
          <a:p>
            <a:pPr marL="285750" indent="-285750">
              <a:buFont typeface="Calibri"/>
              <a:buChar char="-"/>
            </a:pPr>
            <a:endParaRPr lang="fr-FR">
              <a:solidFill>
                <a:srgbClr val="FFF1CD"/>
              </a:solidFill>
              <a:ea typeface="Roboto" panose="02000000000000000000" pitchFamily="2" charset="0"/>
              <a:cs typeface="Calibri"/>
            </a:endParaRPr>
          </a:p>
        </p:txBody>
      </p:sp>
      <p:grpSp>
        <p:nvGrpSpPr>
          <p:cNvPr id="22" name="Groupe 21">
            <a:extLst>
              <a:ext uri="{FF2B5EF4-FFF2-40B4-BE49-F238E27FC236}">
                <a16:creationId xmlns:a16="http://schemas.microsoft.com/office/drawing/2014/main" id="{5428D248-C8C5-73A7-C5EA-BE49C552D346}"/>
              </a:ext>
            </a:extLst>
          </p:cNvPr>
          <p:cNvGrpSpPr/>
          <p:nvPr/>
        </p:nvGrpSpPr>
        <p:grpSpPr>
          <a:xfrm>
            <a:off x="635954" y="3439359"/>
            <a:ext cx="8370628" cy="2786771"/>
            <a:chOff x="443552" y="3341452"/>
            <a:chExt cx="8370628" cy="2786771"/>
          </a:xfrm>
        </p:grpSpPr>
        <p:pic>
          <p:nvPicPr>
            <p:cNvPr id="2" name="Image 1" descr="Une image contenant texte, capture d’écran, ligne&#10;&#10;Description générée automatiquement">
              <a:extLst>
                <a:ext uri="{FF2B5EF4-FFF2-40B4-BE49-F238E27FC236}">
                  <a16:creationId xmlns:a16="http://schemas.microsoft.com/office/drawing/2014/main" id="{20DD8011-BCD8-0622-E4E2-8F9409F429AE}"/>
                </a:ext>
              </a:extLst>
            </p:cNvPr>
            <p:cNvPicPr>
              <a:picLocks noChangeAspect="1"/>
            </p:cNvPicPr>
            <p:nvPr/>
          </p:nvPicPr>
          <p:blipFill>
            <a:blip r:embed="rId9"/>
            <a:stretch>
              <a:fillRect/>
            </a:stretch>
          </p:blipFill>
          <p:spPr>
            <a:xfrm>
              <a:off x="443552" y="3341452"/>
              <a:ext cx="8370628" cy="2677185"/>
            </a:xfrm>
            <a:prstGeom prst="rect">
              <a:avLst/>
            </a:prstGeom>
          </p:spPr>
        </p:pic>
        <p:sp>
          <p:nvSpPr>
            <p:cNvPr id="5" name="ZoneTexte 4">
              <a:extLst>
                <a:ext uri="{FF2B5EF4-FFF2-40B4-BE49-F238E27FC236}">
                  <a16:creationId xmlns:a16="http://schemas.microsoft.com/office/drawing/2014/main" id="{3B2EB515-1D07-6736-6262-705F91F2E2F0}"/>
                </a:ext>
              </a:extLst>
            </p:cNvPr>
            <p:cNvSpPr txBox="1"/>
            <p:nvPr/>
          </p:nvSpPr>
          <p:spPr>
            <a:xfrm>
              <a:off x="1070116" y="5481892"/>
              <a:ext cx="28593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FF0000"/>
                  </a:solidFill>
                  <a:cs typeface="Calibri" panose="020F0502020204030204"/>
                </a:rPr>
                <a:t>1</a:t>
              </a:r>
              <a:endParaRPr lang="fr-FR">
                <a:solidFill>
                  <a:srgbClr val="FF0000"/>
                </a:solidFill>
                <a:ea typeface="Calibri"/>
                <a:cs typeface="Calibri" panose="020F0502020204030204"/>
              </a:endParaRPr>
            </a:p>
            <a:p>
              <a:pPr marL="285750" indent="-285750">
                <a:buFont typeface="Calibri"/>
                <a:buChar char="-"/>
              </a:pPr>
              <a:endParaRPr lang="fr-FR">
                <a:solidFill>
                  <a:schemeClr val="bg1"/>
                </a:solidFill>
                <a:cs typeface="Calibri" panose="020F0502020204030204"/>
              </a:endParaRPr>
            </a:p>
          </p:txBody>
        </p:sp>
        <p:sp>
          <p:nvSpPr>
            <p:cNvPr id="6" name="ZoneTexte 5">
              <a:extLst>
                <a:ext uri="{FF2B5EF4-FFF2-40B4-BE49-F238E27FC236}">
                  <a16:creationId xmlns:a16="http://schemas.microsoft.com/office/drawing/2014/main" id="{8598E156-0B4E-3211-57C6-6951267E1395}"/>
                </a:ext>
              </a:extLst>
            </p:cNvPr>
            <p:cNvSpPr txBox="1"/>
            <p:nvPr/>
          </p:nvSpPr>
          <p:spPr>
            <a:xfrm>
              <a:off x="3833787" y="5481891"/>
              <a:ext cx="28593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FF0000"/>
                  </a:solidFill>
                  <a:cs typeface="Calibri" panose="020F0502020204030204"/>
                </a:rPr>
                <a:t>1</a:t>
              </a:r>
              <a:endParaRPr lang="fr-FR">
                <a:solidFill>
                  <a:srgbClr val="FF0000"/>
                </a:solidFill>
                <a:ea typeface="Calibri"/>
                <a:cs typeface="Calibri" panose="020F0502020204030204"/>
              </a:endParaRPr>
            </a:p>
            <a:p>
              <a:pPr marL="285750" indent="-285750">
                <a:buFont typeface="Calibri"/>
                <a:buChar char="-"/>
              </a:pPr>
              <a:endParaRPr lang="fr-FR">
                <a:solidFill>
                  <a:schemeClr val="bg1"/>
                </a:solidFill>
                <a:cs typeface="Calibri" panose="020F0502020204030204"/>
              </a:endParaRPr>
            </a:p>
          </p:txBody>
        </p:sp>
        <p:sp>
          <p:nvSpPr>
            <p:cNvPr id="8" name="ZoneTexte 7">
              <a:extLst>
                <a:ext uri="{FF2B5EF4-FFF2-40B4-BE49-F238E27FC236}">
                  <a16:creationId xmlns:a16="http://schemas.microsoft.com/office/drawing/2014/main" id="{B85D5C79-5014-7160-ED6E-EBEBF2F02F63}"/>
                </a:ext>
              </a:extLst>
            </p:cNvPr>
            <p:cNvSpPr txBox="1"/>
            <p:nvPr/>
          </p:nvSpPr>
          <p:spPr>
            <a:xfrm>
              <a:off x="8019101" y="5481891"/>
              <a:ext cx="28593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FF0000"/>
                  </a:solidFill>
                  <a:cs typeface="Calibri" panose="020F0502020204030204"/>
                </a:rPr>
                <a:t>1</a:t>
              </a:r>
              <a:endParaRPr lang="fr-FR">
                <a:solidFill>
                  <a:srgbClr val="FF0000"/>
                </a:solidFill>
                <a:ea typeface="Calibri"/>
                <a:cs typeface="Calibri" panose="020F0502020204030204"/>
              </a:endParaRPr>
            </a:p>
            <a:p>
              <a:pPr marL="285750" indent="-285750">
                <a:buFont typeface="Calibri"/>
                <a:buChar char="-"/>
              </a:pPr>
              <a:endParaRPr lang="fr-FR">
                <a:solidFill>
                  <a:schemeClr val="bg1"/>
                </a:solidFill>
                <a:cs typeface="Calibri" panose="020F0502020204030204"/>
              </a:endParaRPr>
            </a:p>
          </p:txBody>
        </p:sp>
        <p:sp>
          <p:nvSpPr>
            <p:cNvPr id="10" name="ZoneTexte 9">
              <a:extLst>
                <a:ext uri="{FF2B5EF4-FFF2-40B4-BE49-F238E27FC236}">
                  <a16:creationId xmlns:a16="http://schemas.microsoft.com/office/drawing/2014/main" id="{97AA9E12-47C6-69AC-D8C8-EE20FA23E586}"/>
                </a:ext>
              </a:extLst>
            </p:cNvPr>
            <p:cNvSpPr txBox="1"/>
            <p:nvPr/>
          </p:nvSpPr>
          <p:spPr>
            <a:xfrm>
              <a:off x="1877608" y="4162608"/>
              <a:ext cx="251813"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00B050"/>
                  </a:solidFill>
                  <a:cs typeface="Calibri" panose="020F0502020204030204"/>
                </a:rPr>
                <a:t>2</a:t>
              </a:r>
              <a:endParaRPr lang="fr-FR">
                <a:solidFill>
                  <a:srgbClr val="00B050"/>
                </a:solidFill>
                <a:ea typeface="Calibri"/>
                <a:cs typeface="Calibri" panose="020F0502020204030204"/>
              </a:endParaRPr>
            </a:p>
            <a:p>
              <a:pPr marL="285750" indent="-285750">
                <a:buFont typeface="Calibri"/>
                <a:buChar char="-"/>
              </a:pPr>
              <a:endParaRPr lang="fr-FR">
                <a:solidFill>
                  <a:srgbClr val="00B050"/>
                </a:solidFill>
                <a:cs typeface="Calibri" panose="020F0502020204030204"/>
              </a:endParaRPr>
            </a:p>
          </p:txBody>
        </p:sp>
        <p:sp>
          <p:nvSpPr>
            <p:cNvPr id="12" name="ZoneTexte 11">
              <a:extLst>
                <a:ext uri="{FF2B5EF4-FFF2-40B4-BE49-F238E27FC236}">
                  <a16:creationId xmlns:a16="http://schemas.microsoft.com/office/drawing/2014/main" id="{61779A02-53E7-AA9B-33CD-4B19C3505BF6}"/>
                </a:ext>
              </a:extLst>
            </p:cNvPr>
            <p:cNvSpPr txBox="1"/>
            <p:nvPr/>
          </p:nvSpPr>
          <p:spPr>
            <a:xfrm>
              <a:off x="3140025" y="4162607"/>
              <a:ext cx="251813"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00B050"/>
                  </a:solidFill>
                  <a:cs typeface="Calibri" panose="020F0502020204030204"/>
                </a:rPr>
                <a:t>2</a:t>
              </a:r>
              <a:endParaRPr lang="fr-FR">
                <a:solidFill>
                  <a:srgbClr val="00B050"/>
                </a:solidFill>
                <a:ea typeface="Calibri"/>
                <a:cs typeface="Calibri" panose="020F0502020204030204"/>
              </a:endParaRPr>
            </a:p>
            <a:p>
              <a:pPr marL="285750" indent="-285750">
                <a:buFont typeface="Calibri"/>
                <a:buChar char="-"/>
              </a:pPr>
              <a:endParaRPr lang="fr-FR">
                <a:solidFill>
                  <a:srgbClr val="00B050"/>
                </a:solidFill>
                <a:cs typeface="Calibri" panose="020F0502020204030204"/>
              </a:endParaRPr>
            </a:p>
          </p:txBody>
        </p:sp>
        <p:sp>
          <p:nvSpPr>
            <p:cNvPr id="14" name="ZoneTexte 13">
              <a:extLst>
                <a:ext uri="{FF2B5EF4-FFF2-40B4-BE49-F238E27FC236}">
                  <a16:creationId xmlns:a16="http://schemas.microsoft.com/office/drawing/2014/main" id="{2581D753-C561-C7AE-5B5D-3BD300A91072}"/>
                </a:ext>
              </a:extLst>
            </p:cNvPr>
            <p:cNvSpPr txBox="1"/>
            <p:nvPr/>
          </p:nvSpPr>
          <p:spPr>
            <a:xfrm>
              <a:off x="4720891" y="4162608"/>
              <a:ext cx="251813"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00B050"/>
                  </a:solidFill>
                  <a:cs typeface="Calibri" panose="020F0502020204030204"/>
                </a:rPr>
                <a:t>2</a:t>
              </a:r>
              <a:endParaRPr lang="fr-FR">
                <a:solidFill>
                  <a:srgbClr val="00B050"/>
                </a:solidFill>
                <a:ea typeface="Calibri"/>
                <a:cs typeface="Calibri" panose="020F0502020204030204"/>
              </a:endParaRPr>
            </a:p>
            <a:p>
              <a:pPr marL="285750" indent="-285750">
                <a:buFont typeface="Calibri"/>
                <a:buChar char="-"/>
              </a:pPr>
              <a:endParaRPr lang="fr-FR">
                <a:solidFill>
                  <a:srgbClr val="00B050"/>
                </a:solidFill>
                <a:cs typeface="Calibri" panose="020F0502020204030204"/>
              </a:endParaRPr>
            </a:p>
          </p:txBody>
        </p:sp>
        <p:sp>
          <p:nvSpPr>
            <p:cNvPr id="16" name="ZoneTexte 15">
              <a:extLst>
                <a:ext uri="{FF2B5EF4-FFF2-40B4-BE49-F238E27FC236}">
                  <a16:creationId xmlns:a16="http://schemas.microsoft.com/office/drawing/2014/main" id="{69870B4C-4E8B-84D3-3043-4C7267142241}"/>
                </a:ext>
              </a:extLst>
            </p:cNvPr>
            <p:cNvSpPr txBox="1"/>
            <p:nvPr/>
          </p:nvSpPr>
          <p:spPr>
            <a:xfrm>
              <a:off x="5937817" y="4185354"/>
              <a:ext cx="251813"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00B050"/>
                  </a:solidFill>
                  <a:cs typeface="Calibri" panose="020F0502020204030204"/>
                </a:rPr>
                <a:t>2</a:t>
              </a:r>
              <a:endParaRPr lang="fr-FR">
                <a:solidFill>
                  <a:srgbClr val="00B050"/>
                </a:solidFill>
                <a:ea typeface="Calibri"/>
                <a:cs typeface="Calibri" panose="020F0502020204030204"/>
              </a:endParaRPr>
            </a:p>
            <a:p>
              <a:pPr marL="285750" indent="-285750">
                <a:buFont typeface="Calibri"/>
                <a:buChar char="-"/>
              </a:pPr>
              <a:endParaRPr lang="fr-FR">
                <a:solidFill>
                  <a:srgbClr val="00B050"/>
                </a:solidFill>
                <a:cs typeface="Calibri" panose="020F0502020204030204"/>
              </a:endParaRPr>
            </a:p>
          </p:txBody>
        </p:sp>
        <p:sp>
          <p:nvSpPr>
            <p:cNvPr id="18" name="ZoneTexte 17">
              <a:extLst>
                <a:ext uri="{FF2B5EF4-FFF2-40B4-BE49-F238E27FC236}">
                  <a16:creationId xmlns:a16="http://schemas.microsoft.com/office/drawing/2014/main" id="{58ADF56C-5175-2AD2-F06F-CEB3BFA6C787}"/>
                </a:ext>
              </a:extLst>
            </p:cNvPr>
            <p:cNvSpPr txBox="1"/>
            <p:nvPr/>
          </p:nvSpPr>
          <p:spPr>
            <a:xfrm>
              <a:off x="6426861" y="4185353"/>
              <a:ext cx="251813"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00B050"/>
                  </a:solidFill>
                  <a:cs typeface="Calibri" panose="020F0502020204030204"/>
                </a:rPr>
                <a:t>2</a:t>
              </a:r>
              <a:endParaRPr lang="fr-FR">
                <a:solidFill>
                  <a:srgbClr val="00B050"/>
                </a:solidFill>
                <a:ea typeface="Calibri"/>
                <a:cs typeface="Calibri" panose="020F0502020204030204"/>
              </a:endParaRPr>
            </a:p>
            <a:p>
              <a:pPr marL="285750" indent="-285750">
                <a:buFont typeface="Calibri"/>
                <a:buChar char="-"/>
              </a:pPr>
              <a:endParaRPr lang="fr-FR">
                <a:solidFill>
                  <a:srgbClr val="00B050"/>
                </a:solidFill>
                <a:cs typeface="Calibri" panose="020F0502020204030204"/>
              </a:endParaRPr>
            </a:p>
          </p:txBody>
        </p:sp>
        <p:sp>
          <p:nvSpPr>
            <p:cNvPr id="20" name="ZoneTexte 19">
              <a:extLst>
                <a:ext uri="{FF2B5EF4-FFF2-40B4-BE49-F238E27FC236}">
                  <a16:creationId xmlns:a16="http://schemas.microsoft.com/office/drawing/2014/main" id="{D46C616B-C6F4-6305-3A93-BCD09A7DB11E}"/>
                </a:ext>
              </a:extLst>
            </p:cNvPr>
            <p:cNvSpPr txBox="1"/>
            <p:nvPr/>
          </p:nvSpPr>
          <p:spPr>
            <a:xfrm>
              <a:off x="2207428" y="5163444"/>
              <a:ext cx="263186"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4472C4"/>
                  </a:solidFill>
                  <a:cs typeface="Calibri" panose="020F0502020204030204"/>
                </a:rPr>
                <a:t>3</a:t>
              </a:r>
              <a:endParaRPr lang="fr-FR">
                <a:solidFill>
                  <a:srgbClr val="4472C4"/>
                </a:solidFill>
                <a:ea typeface="Calibri"/>
                <a:cs typeface="Calibri" panose="020F0502020204030204"/>
              </a:endParaRPr>
            </a:p>
            <a:p>
              <a:pPr marL="285750" indent="-285750">
                <a:buFont typeface="Calibri"/>
                <a:buChar char="-"/>
              </a:pPr>
              <a:endParaRPr lang="fr-FR">
                <a:solidFill>
                  <a:srgbClr val="4472C4"/>
                </a:solidFill>
                <a:cs typeface="Calibri" panose="020F0502020204030204"/>
              </a:endParaRPr>
            </a:p>
          </p:txBody>
        </p:sp>
        <p:sp>
          <p:nvSpPr>
            <p:cNvPr id="26" name="ZoneTexte 25">
              <a:extLst>
                <a:ext uri="{FF2B5EF4-FFF2-40B4-BE49-F238E27FC236}">
                  <a16:creationId xmlns:a16="http://schemas.microsoft.com/office/drawing/2014/main" id="{38BE24D0-3493-8CAC-D34B-A91536931CC5}"/>
                </a:ext>
              </a:extLst>
            </p:cNvPr>
            <p:cNvSpPr txBox="1"/>
            <p:nvPr/>
          </p:nvSpPr>
          <p:spPr>
            <a:xfrm>
              <a:off x="4845994" y="5152070"/>
              <a:ext cx="263186"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4472C4"/>
                  </a:solidFill>
                  <a:cs typeface="Calibri" panose="020F0502020204030204"/>
                </a:rPr>
                <a:t>3</a:t>
              </a:r>
              <a:endParaRPr lang="fr-FR">
                <a:solidFill>
                  <a:srgbClr val="4472C4"/>
                </a:solidFill>
                <a:ea typeface="Calibri"/>
                <a:cs typeface="Calibri" panose="020F0502020204030204"/>
              </a:endParaRPr>
            </a:p>
            <a:p>
              <a:pPr marL="285750" indent="-285750">
                <a:buFont typeface="Calibri"/>
                <a:buChar char="-"/>
              </a:pPr>
              <a:endParaRPr lang="fr-FR">
                <a:solidFill>
                  <a:srgbClr val="4472C4"/>
                </a:solidFill>
                <a:cs typeface="Calibri" panose="020F0502020204030204"/>
              </a:endParaRPr>
            </a:p>
          </p:txBody>
        </p:sp>
        <p:sp>
          <p:nvSpPr>
            <p:cNvPr id="27" name="ZoneTexte 26">
              <a:extLst>
                <a:ext uri="{FF2B5EF4-FFF2-40B4-BE49-F238E27FC236}">
                  <a16:creationId xmlns:a16="http://schemas.microsoft.com/office/drawing/2014/main" id="{03E0F08E-7CB7-1AFB-01DE-7723A8963A7F}"/>
                </a:ext>
              </a:extLst>
            </p:cNvPr>
            <p:cNvSpPr txBox="1"/>
            <p:nvPr/>
          </p:nvSpPr>
          <p:spPr>
            <a:xfrm>
              <a:off x="6950025" y="5152070"/>
              <a:ext cx="263186"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4472C4"/>
                  </a:solidFill>
                  <a:cs typeface="Calibri" panose="020F0502020204030204"/>
                </a:rPr>
                <a:t>3</a:t>
              </a:r>
              <a:endParaRPr lang="fr-FR">
                <a:solidFill>
                  <a:srgbClr val="4472C4"/>
                </a:solidFill>
                <a:ea typeface="Calibri"/>
                <a:cs typeface="Calibri" panose="020F0502020204030204"/>
              </a:endParaRPr>
            </a:p>
            <a:p>
              <a:pPr marL="285750" indent="-285750">
                <a:buFont typeface="Calibri"/>
                <a:buChar char="-"/>
              </a:pPr>
              <a:endParaRPr lang="fr-FR">
                <a:solidFill>
                  <a:srgbClr val="4472C4"/>
                </a:solidFill>
                <a:cs typeface="Calibri" panose="020F0502020204030204"/>
              </a:endParaRPr>
            </a:p>
          </p:txBody>
        </p:sp>
      </p:grpSp>
      <p:sp>
        <p:nvSpPr>
          <p:cNvPr id="28" name="ZoneTexte 27">
            <a:extLst>
              <a:ext uri="{FF2B5EF4-FFF2-40B4-BE49-F238E27FC236}">
                <a16:creationId xmlns:a16="http://schemas.microsoft.com/office/drawing/2014/main" id="{FA3814BB-3CAE-6850-4E96-77AA28B88C62}"/>
              </a:ext>
            </a:extLst>
          </p:cNvPr>
          <p:cNvSpPr txBox="1"/>
          <p:nvPr/>
        </p:nvSpPr>
        <p:spPr>
          <a:xfrm>
            <a:off x="9624067" y="4132168"/>
            <a:ext cx="1711956" cy="430887"/>
          </a:xfrm>
          <a:prstGeom prst="rect">
            <a:avLst/>
          </a:prstGeom>
          <a:solidFill>
            <a:srgbClr val="FFFFFF">
              <a:alpha val="42745"/>
            </a:srgbClr>
          </a:solidFill>
        </p:spPr>
        <p:txBody>
          <a:bodyPr wrap="square" rtlCol="0">
            <a:spAutoFit/>
          </a:bodyPr>
          <a:lstStyle/>
          <a:p>
            <a:pPr algn="ctr"/>
            <a:r>
              <a:rPr lang="fr-FR" sz="1100"/>
              <a:t>XC802474 João Tomás (cris diurnes)</a:t>
            </a:r>
          </a:p>
        </p:txBody>
      </p:sp>
      <p:sp>
        <p:nvSpPr>
          <p:cNvPr id="30" name="ZoneTexte 29">
            <a:extLst>
              <a:ext uri="{FF2B5EF4-FFF2-40B4-BE49-F238E27FC236}">
                <a16:creationId xmlns:a16="http://schemas.microsoft.com/office/drawing/2014/main" id="{AF5C7111-2079-EF93-BEF3-193ABF9506E0}"/>
              </a:ext>
            </a:extLst>
          </p:cNvPr>
          <p:cNvSpPr txBox="1"/>
          <p:nvPr/>
        </p:nvSpPr>
        <p:spPr>
          <a:xfrm>
            <a:off x="9624067" y="5613806"/>
            <a:ext cx="1711956" cy="600164"/>
          </a:xfrm>
          <a:prstGeom prst="rect">
            <a:avLst/>
          </a:prstGeom>
          <a:solidFill>
            <a:srgbClr val="FFFFFF">
              <a:alpha val="42745"/>
            </a:srgbClr>
          </a:solidFill>
        </p:spPr>
        <p:txBody>
          <a:bodyPr wrap="square" rtlCol="0">
            <a:spAutoFit/>
          </a:bodyPr>
          <a:lstStyle/>
          <a:p>
            <a:pPr algn="ctr"/>
            <a:r>
              <a:rPr lang="fr-FR" sz="1100"/>
              <a:t>Vol de Nuit – Pyrénées</a:t>
            </a:r>
          </a:p>
          <a:p>
            <a:pPr algn="ctr"/>
            <a:r>
              <a:rPr lang="fr-FR" sz="1100"/>
              <a:t>La Pierre Saint-Martin</a:t>
            </a:r>
          </a:p>
          <a:p>
            <a:pPr algn="ctr"/>
            <a:r>
              <a:rPr lang="fr-FR" sz="1100"/>
              <a:t>(intervalles raccourcis)</a:t>
            </a:r>
          </a:p>
        </p:txBody>
      </p:sp>
      <p:pic>
        <p:nvPicPr>
          <p:cNvPr id="31" name="medley psm 20_3551 short">
            <a:hlinkClick r:id="" action="ppaction://media"/>
            <a:extLst>
              <a:ext uri="{FF2B5EF4-FFF2-40B4-BE49-F238E27FC236}">
                <a16:creationId xmlns:a16="http://schemas.microsoft.com/office/drawing/2014/main" id="{3B58219D-60A6-B13C-AA09-A75D9EA53A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75245" y="4906845"/>
            <a:ext cx="609600" cy="609600"/>
          </a:xfrm>
          <a:prstGeom prst="rect">
            <a:avLst/>
          </a:prstGeom>
        </p:spPr>
      </p:pic>
      <p:pic>
        <p:nvPicPr>
          <p:cNvPr id="29" name="XC802474 - Bruant ortolan alternance de cris short">
            <a:hlinkClick r:id="" action="ppaction://media"/>
            <a:extLst>
              <a:ext uri="{FF2B5EF4-FFF2-40B4-BE49-F238E27FC236}">
                <a16:creationId xmlns:a16="http://schemas.microsoft.com/office/drawing/2014/main" id="{F06C5257-2950-956E-1B51-C500CC05131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175245" y="3396739"/>
            <a:ext cx="609600" cy="609600"/>
          </a:xfrm>
          <a:prstGeom prst="rect">
            <a:avLst/>
          </a:prstGeom>
        </p:spPr>
      </p:pic>
    </p:spTree>
    <p:extLst>
      <p:ext uri="{BB962C8B-B14F-4D97-AF65-F5344CB8AC3E}">
        <p14:creationId xmlns:p14="http://schemas.microsoft.com/office/powerpoint/2010/main" val="11239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85"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29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31"/>
                </p:tgtEl>
              </p:cMediaNode>
            </p:audio>
            <p:audio>
              <p:cMediaNode vol="100000">
                <p:cTn id="12" fill="hold" display="0">
                  <p:stCondLst>
                    <p:cond delay="indefinite"/>
                  </p:stCondLst>
                  <p:endCondLst>
                    <p:cond evt="onStopAudio" delay="0">
                      <p:tgtEl>
                        <p:sldTgt/>
                      </p:tgtEl>
                    </p:cond>
                  </p:endCondLst>
                </p:cTn>
                <p:tgtEl>
                  <p:spTgt spid="2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7" name="Titre 1">
            <a:extLst>
              <a:ext uri="{FF2B5EF4-FFF2-40B4-BE49-F238E27FC236}">
                <a16:creationId xmlns:a16="http://schemas.microsoft.com/office/drawing/2014/main" id="{AA8DDFB9-5CEA-508B-759F-BB26FAA1F318}"/>
              </a:ext>
            </a:extLst>
          </p:cNvPr>
          <p:cNvSpPr txBox="1">
            <a:spLocks noGrp="1"/>
          </p:cNvSpPr>
          <p:nvPr>
            <p:ph type="ctrTitle"/>
          </p:nvPr>
        </p:nvSpPr>
        <p:spPr>
          <a:xfrm>
            <a:off x="438481" y="308488"/>
            <a:ext cx="1166674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400" b="1" dirty="0">
                <a:solidFill>
                  <a:srgbClr val="FFDD89"/>
                </a:solidFill>
                <a:latin typeface="LPO"/>
              </a:rPr>
              <a:t>Démarche adoptée pour la formation</a:t>
            </a:r>
            <a:endParaRPr lang="fr-FR" sz="5400" b="1" dirty="0">
              <a:solidFill>
                <a:srgbClr val="FFDD89"/>
              </a:solidFill>
              <a:latin typeface="LPO" pitchFamily="50" charset="0"/>
            </a:endParaRPr>
          </a:p>
        </p:txBody>
      </p:sp>
      <p:sp>
        <p:nvSpPr>
          <p:cNvPr id="24" name="Espace réservé du pied de page 19">
            <a:extLst>
              <a:ext uri="{FF2B5EF4-FFF2-40B4-BE49-F238E27FC236}">
                <a16:creationId xmlns:a16="http://schemas.microsoft.com/office/drawing/2014/main" id="{CF688036-2B3A-5E3C-A237-B2F1C6E25D7B}"/>
              </a:ext>
            </a:extLst>
          </p:cNvPr>
          <p:cNvSpPr>
            <a:spLocks noGrp="1"/>
          </p:cNvSpPr>
          <p:nvPr>
            <p:ph type="ftr" sz="quarter" idx="11"/>
          </p:nvPr>
        </p:nvSpPr>
        <p:spPr>
          <a:xfrm>
            <a:off x="123817" y="6425943"/>
            <a:ext cx="5693532" cy="365125"/>
          </a:xfrm>
        </p:spPr>
        <p:txBody>
          <a:bodyPr/>
          <a:lstStyle/>
          <a:p>
            <a:pPr algn="l"/>
            <a:r>
              <a:rPr lang="fr-FR" sz="1050">
                <a:latin typeface="LPO" pitchFamily="50" charset="0"/>
              </a:rPr>
              <a:t>1 aout 2024 - Formation n°3 : les cris de vol nocturnes du Bruant ortolan</a:t>
            </a:r>
          </a:p>
        </p:txBody>
      </p:sp>
      <p:sp>
        <p:nvSpPr>
          <p:cNvPr id="3" name="ZoneTexte 2">
            <a:extLst>
              <a:ext uri="{FF2B5EF4-FFF2-40B4-BE49-F238E27FC236}">
                <a16:creationId xmlns:a16="http://schemas.microsoft.com/office/drawing/2014/main" id="{4B1CE66E-1F3A-4E6A-9D19-F16DD6ECFA90}"/>
              </a:ext>
            </a:extLst>
          </p:cNvPr>
          <p:cNvSpPr txBox="1"/>
          <p:nvPr/>
        </p:nvSpPr>
        <p:spPr>
          <a:xfrm>
            <a:off x="457987" y="2020042"/>
            <a:ext cx="1107556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rgbClr val="FFF1CD"/>
                </a:solidFill>
                <a:ea typeface="Roboto" panose="02000000000000000000" pitchFamily="2" charset="0"/>
                <a:cs typeface="Calibri" panose="020F0502020204030204"/>
              </a:rPr>
              <a:t>Comportement vocal particulier de l'espèce </a:t>
            </a:r>
            <a:r>
              <a:rPr lang="fr-FR" dirty="0">
                <a:solidFill>
                  <a:srgbClr val="FFF1CD"/>
                </a:solidFill>
                <a:ea typeface="Roboto" panose="02000000000000000000" pitchFamily="2" charset="0"/>
                <a:cs typeface="Calibri" panose="020F0502020204030204"/>
                <a:sym typeface="Wingdings" panose="05000000000000000000" pitchFamily="2" charset="2"/>
              </a:rPr>
              <a:t> </a:t>
            </a:r>
            <a:r>
              <a:rPr lang="fr-FR" dirty="0">
                <a:solidFill>
                  <a:srgbClr val="FFF1CD"/>
                </a:solidFill>
                <a:ea typeface="Roboto" panose="02000000000000000000" pitchFamily="2" charset="0"/>
                <a:cs typeface="Calibri" panose="020F0502020204030204"/>
              </a:rPr>
              <a:t>nécessité de présenter chaque type de cri séparément</a:t>
            </a:r>
          </a:p>
        </p:txBody>
      </p:sp>
      <p:graphicFrame>
        <p:nvGraphicFramePr>
          <p:cNvPr id="5" name="Tableau 4">
            <a:extLst>
              <a:ext uri="{FF2B5EF4-FFF2-40B4-BE49-F238E27FC236}">
                <a16:creationId xmlns:a16="http://schemas.microsoft.com/office/drawing/2014/main" id="{780CC94D-E218-D9F2-DA91-9903EEC037E4}"/>
              </a:ext>
            </a:extLst>
          </p:cNvPr>
          <p:cNvGraphicFramePr>
            <a:graphicFrameLocks noGrp="1"/>
          </p:cNvGraphicFramePr>
          <p:nvPr>
            <p:extLst>
              <p:ext uri="{D42A27DB-BD31-4B8C-83A1-F6EECF244321}">
                <p14:modId xmlns:p14="http://schemas.microsoft.com/office/powerpoint/2010/main" val="627953200"/>
              </p:ext>
            </p:extLst>
          </p:nvPr>
        </p:nvGraphicFramePr>
        <p:xfrm>
          <a:off x="7888116" y="2894903"/>
          <a:ext cx="2889125" cy="2648779"/>
        </p:xfrm>
        <a:graphic>
          <a:graphicData uri="http://schemas.openxmlformats.org/drawingml/2006/table">
            <a:tbl>
              <a:tblPr bandRow="1">
                <a:tableStyleId>{5C22544A-7EE6-4342-B048-85BDC9FD1C3A}</a:tableStyleId>
              </a:tblPr>
              <a:tblGrid>
                <a:gridCol w="1159997">
                  <a:extLst>
                    <a:ext uri="{9D8B030D-6E8A-4147-A177-3AD203B41FA5}">
                      <a16:colId xmlns:a16="http://schemas.microsoft.com/office/drawing/2014/main" val="1540904126"/>
                    </a:ext>
                  </a:extLst>
                </a:gridCol>
                <a:gridCol w="1729128">
                  <a:extLst>
                    <a:ext uri="{9D8B030D-6E8A-4147-A177-3AD203B41FA5}">
                      <a16:colId xmlns:a16="http://schemas.microsoft.com/office/drawing/2014/main" val="758032187"/>
                    </a:ext>
                  </a:extLst>
                </a:gridCol>
              </a:tblGrid>
              <a:tr h="378397">
                <a:tc>
                  <a:txBody>
                    <a:bodyPr/>
                    <a:lstStyle/>
                    <a:p>
                      <a:r>
                        <a:rPr lang="fr-FR">
                          <a:solidFill>
                            <a:srgbClr val="FFF1CD"/>
                          </a:solidFill>
                          <a:latin typeface="+mn-lt"/>
                          <a:ea typeface="Roboto" panose="02000000000000000000" pitchFamily="2" charset="0"/>
                        </a:rPr>
                        <a:t>tsrp</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a:solidFill>
                            <a:srgbClr val="FFF1CD"/>
                          </a:solidFill>
                          <a:latin typeface="+mn-lt"/>
                          <a:ea typeface="Roboto" panose="02000000000000000000" pitchFamily="2" charset="0"/>
                        </a:rPr>
                        <a:t>37 % (n = 786)</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5283678"/>
                  </a:ext>
                </a:extLst>
              </a:tr>
              <a:tr h="378397">
                <a:tc>
                  <a:txBody>
                    <a:bodyPr/>
                    <a:lstStyle/>
                    <a:p>
                      <a:r>
                        <a:rPr lang="fr-FR">
                          <a:solidFill>
                            <a:srgbClr val="FFF1CD"/>
                          </a:solidFill>
                          <a:latin typeface="+mn-lt"/>
                          <a:ea typeface="Roboto" panose="02000000000000000000" pitchFamily="2" charset="0"/>
                        </a:rPr>
                        <a:t>tew</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a:solidFill>
                            <a:srgbClr val="FFF1CD"/>
                          </a:solidFill>
                          <a:latin typeface="+mn-lt"/>
                          <a:ea typeface="Roboto" panose="02000000000000000000" pitchFamily="2" charset="0"/>
                        </a:rPr>
                        <a:t>32 % (n = 681)</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014553"/>
                  </a:ext>
                </a:extLst>
              </a:tr>
              <a:tr h="378397">
                <a:tc>
                  <a:txBody>
                    <a:bodyPr/>
                    <a:lstStyle/>
                    <a:p>
                      <a:r>
                        <a:rPr lang="fr-FR">
                          <a:solidFill>
                            <a:srgbClr val="FFF1CD"/>
                          </a:solidFill>
                          <a:latin typeface="+mn-lt"/>
                          <a:ea typeface="Roboto" panose="02000000000000000000" pitchFamily="2" charset="0"/>
                        </a:rPr>
                        <a:t>plik</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a:solidFill>
                            <a:srgbClr val="FFF1CD"/>
                          </a:solidFill>
                          <a:latin typeface="+mn-lt"/>
                          <a:ea typeface="Roboto" panose="02000000000000000000" pitchFamily="2" charset="0"/>
                        </a:rPr>
                        <a:t>16 % (n = 328)</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8667413"/>
                  </a:ext>
                </a:extLst>
              </a:tr>
              <a:tr h="378397">
                <a:tc>
                  <a:txBody>
                    <a:bodyPr/>
                    <a:lstStyle/>
                    <a:p>
                      <a:r>
                        <a:rPr lang="fr-FR">
                          <a:solidFill>
                            <a:srgbClr val="FFF1CD"/>
                          </a:solidFill>
                          <a:latin typeface="+mn-lt"/>
                          <a:ea typeface="Roboto" panose="02000000000000000000" pitchFamily="2" charset="0"/>
                        </a:rPr>
                        <a:t>tslew</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a:solidFill>
                            <a:srgbClr val="FFF1CD"/>
                          </a:solidFill>
                          <a:latin typeface="+mn-lt"/>
                          <a:ea typeface="Roboto" panose="02000000000000000000" pitchFamily="2" charset="0"/>
                        </a:rPr>
                        <a:t>15 % (n = 307)</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5949770"/>
                  </a:ext>
                </a:extLst>
              </a:tr>
              <a:tr h="378397">
                <a:tc>
                  <a:txBody>
                    <a:bodyPr/>
                    <a:lstStyle/>
                    <a:p>
                      <a:r>
                        <a:rPr lang="fr-FR">
                          <a:solidFill>
                            <a:srgbClr val="FFF1CD"/>
                          </a:solidFill>
                          <a:latin typeface="+mn-lt"/>
                          <a:ea typeface="Roboto" panose="02000000000000000000" pitchFamily="2" charset="0"/>
                        </a:rPr>
                        <a:t>tup</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a:solidFill>
                            <a:srgbClr val="FFF1CD"/>
                          </a:solidFill>
                          <a:latin typeface="+mn-lt"/>
                          <a:ea typeface="Roboto" panose="02000000000000000000" pitchFamily="2" charset="0"/>
                        </a:rPr>
                        <a:t>3 % (n = 71)</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1387303"/>
                  </a:ext>
                </a:extLst>
              </a:tr>
              <a:tr h="378397">
                <a:tc>
                  <a:txBody>
                    <a:bodyPr/>
                    <a:lstStyle/>
                    <a:p>
                      <a:r>
                        <a:rPr lang="fr-FR">
                          <a:solidFill>
                            <a:srgbClr val="FFF1CD"/>
                          </a:solidFill>
                          <a:latin typeface="+mn-lt"/>
                          <a:ea typeface="Roboto" panose="02000000000000000000" pitchFamily="2" charset="0"/>
                        </a:rPr>
                        <a:t>puw</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a:solidFill>
                            <a:srgbClr val="FFF1CD"/>
                          </a:solidFill>
                          <a:latin typeface="+mn-lt"/>
                          <a:ea typeface="Roboto" panose="02000000000000000000" pitchFamily="2" charset="0"/>
                        </a:rPr>
                        <a:t>0,1 % (n = 3)</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7339099"/>
                  </a:ext>
                </a:extLst>
              </a:tr>
              <a:tr h="378397">
                <a:tc>
                  <a:txBody>
                    <a:bodyPr/>
                    <a:lstStyle/>
                    <a:p>
                      <a:r>
                        <a:rPr lang="fr-FR">
                          <a:solidFill>
                            <a:srgbClr val="FFF1CD"/>
                          </a:solidFill>
                          <a:latin typeface="+mn-lt"/>
                          <a:ea typeface="Roboto" panose="02000000000000000000" pitchFamily="2" charset="0"/>
                        </a:rPr>
                        <a:t>vin</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a:solidFill>
                            <a:srgbClr val="FFF1CD"/>
                          </a:solidFill>
                          <a:latin typeface="+mn-lt"/>
                          <a:ea typeface="Roboto" panose="02000000000000000000" pitchFamily="2" charset="0"/>
                        </a:rPr>
                        <a:t>0,04 % (n = 1)</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1161128"/>
                  </a:ext>
                </a:extLst>
              </a:tr>
            </a:tbl>
          </a:graphicData>
        </a:graphic>
      </p:graphicFrame>
      <p:sp>
        <p:nvSpPr>
          <p:cNvPr id="6" name="ZoneTexte 5">
            <a:extLst>
              <a:ext uri="{FF2B5EF4-FFF2-40B4-BE49-F238E27FC236}">
                <a16:creationId xmlns:a16="http://schemas.microsoft.com/office/drawing/2014/main" id="{9A7E20B3-986E-C16C-A60A-8DADDE65DE99}"/>
              </a:ext>
            </a:extLst>
          </p:cNvPr>
          <p:cNvSpPr txBox="1"/>
          <p:nvPr/>
        </p:nvSpPr>
        <p:spPr>
          <a:xfrm>
            <a:off x="501046" y="2990347"/>
            <a:ext cx="6230646" cy="923330"/>
          </a:xfrm>
          <a:prstGeom prst="rect">
            <a:avLst/>
          </a:prstGeom>
          <a:noFill/>
        </p:spPr>
        <p:txBody>
          <a:bodyPr wrap="square" rtlCol="0">
            <a:spAutoFit/>
          </a:bodyPr>
          <a:lstStyle/>
          <a:p>
            <a:r>
              <a:rPr lang="fr-FR">
                <a:solidFill>
                  <a:srgbClr val="FFF1CD"/>
                </a:solidFill>
                <a:ea typeface="Roboto" panose="02000000000000000000" pitchFamily="2" charset="0"/>
              </a:rPr>
              <a:t>Sur la base des cris enregistrés (n = 2177) dans le cadre du projet de suivi acoustique de la migration nocturne dans les Pyrénées, estimation des proportions de chaque type de cris</a:t>
            </a:r>
          </a:p>
        </p:txBody>
      </p:sp>
      <p:sp>
        <p:nvSpPr>
          <p:cNvPr id="10" name="ZoneTexte 9">
            <a:extLst>
              <a:ext uri="{FF2B5EF4-FFF2-40B4-BE49-F238E27FC236}">
                <a16:creationId xmlns:a16="http://schemas.microsoft.com/office/drawing/2014/main" id="{239693AD-CF20-46FD-E57F-7FBEE4B250C4}"/>
              </a:ext>
            </a:extLst>
          </p:cNvPr>
          <p:cNvSpPr txBox="1"/>
          <p:nvPr/>
        </p:nvSpPr>
        <p:spPr>
          <a:xfrm>
            <a:off x="555415" y="4811695"/>
            <a:ext cx="6230646" cy="646331"/>
          </a:xfrm>
          <a:prstGeom prst="rect">
            <a:avLst/>
          </a:prstGeom>
          <a:noFill/>
        </p:spPr>
        <p:txBody>
          <a:bodyPr wrap="square" rtlCol="0">
            <a:spAutoFit/>
          </a:bodyPr>
          <a:lstStyle/>
          <a:p>
            <a:r>
              <a:rPr lang="fr-FR">
                <a:solidFill>
                  <a:srgbClr val="FFF1CD"/>
                </a:solidFill>
                <a:ea typeface="Roboto" panose="02000000000000000000" pitchFamily="2" charset="0"/>
              </a:rPr>
              <a:t>Probable surabondance de </a:t>
            </a:r>
            <a:r>
              <a:rPr lang="fr-FR" i="1">
                <a:solidFill>
                  <a:srgbClr val="FFF1CD"/>
                </a:solidFill>
                <a:ea typeface="Roboto" panose="02000000000000000000" pitchFamily="2" charset="0"/>
              </a:rPr>
              <a:t>tsrp</a:t>
            </a:r>
            <a:r>
              <a:rPr lang="fr-FR">
                <a:solidFill>
                  <a:srgbClr val="FFF1CD"/>
                </a:solidFill>
                <a:ea typeface="Roboto" panose="02000000000000000000" pitchFamily="2" charset="0"/>
              </a:rPr>
              <a:t>, </a:t>
            </a:r>
          </a:p>
          <a:p>
            <a:r>
              <a:rPr lang="fr-FR">
                <a:solidFill>
                  <a:srgbClr val="FFF1CD"/>
                </a:solidFill>
                <a:ea typeface="Roboto" panose="02000000000000000000" pitchFamily="2" charset="0"/>
                <a:sym typeface="Wingdings" panose="05000000000000000000" pitchFamily="2" charset="2"/>
              </a:rPr>
              <a:t> Les </a:t>
            </a:r>
            <a:r>
              <a:rPr lang="fr-FR">
                <a:solidFill>
                  <a:srgbClr val="FFF1CD"/>
                </a:solidFill>
                <a:ea typeface="Roboto" panose="02000000000000000000" pitchFamily="2" charset="0"/>
              </a:rPr>
              <a:t>autres cris, lorsqu’ils sont faibles, peuvent y ressembler</a:t>
            </a:r>
          </a:p>
        </p:txBody>
      </p:sp>
    </p:spTree>
    <p:extLst>
      <p:ext uri="{BB962C8B-B14F-4D97-AF65-F5344CB8AC3E}">
        <p14:creationId xmlns:p14="http://schemas.microsoft.com/office/powerpoint/2010/main" val="397446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7" name="Titre 1">
            <a:extLst>
              <a:ext uri="{FF2B5EF4-FFF2-40B4-BE49-F238E27FC236}">
                <a16:creationId xmlns:a16="http://schemas.microsoft.com/office/drawing/2014/main" id="{AA8DDFB9-5CEA-508B-759F-BB26FAA1F318}"/>
              </a:ext>
            </a:extLst>
          </p:cNvPr>
          <p:cNvSpPr txBox="1">
            <a:spLocks noGrp="1"/>
          </p:cNvSpPr>
          <p:nvPr>
            <p:ph type="ctrTitle"/>
          </p:nvPr>
        </p:nvSpPr>
        <p:spPr>
          <a:xfrm>
            <a:off x="522953" y="2689529"/>
            <a:ext cx="10588792" cy="108665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b="1">
                <a:solidFill>
                  <a:srgbClr val="FFDD89"/>
                </a:solidFill>
                <a:latin typeface="LPO"/>
              </a:rPr>
              <a:t>Présentation des différents types de cris</a:t>
            </a:r>
            <a:endParaRPr lang="fr-FR" sz="7200" b="1" dirty="0">
              <a:solidFill>
                <a:srgbClr val="FFDD89"/>
              </a:solidFill>
              <a:latin typeface="LPO" pitchFamily="50" charset="0"/>
            </a:endParaRPr>
          </a:p>
        </p:txBody>
      </p:sp>
      <p:sp>
        <p:nvSpPr>
          <p:cNvPr id="24" name="Espace réservé du pied de page 19">
            <a:extLst>
              <a:ext uri="{FF2B5EF4-FFF2-40B4-BE49-F238E27FC236}">
                <a16:creationId xmlns:a16="http://schemas.microsoft.com/office/drawing/2014/main" id="{CF688036-2B3A-5E3C-A237-B2F1C6E25D7B}"/>
              </a:ext>
            </a:extLst>
          </p:cNvPr>
          <p:cNvSpPr>
            <a:spLocks noGrp="1"/>
          </p:cNvSpPr>
          <p:nvPr>
            <p:ph type="ftr" sz="quarter" idx="11"/>
          </p:nvPr>
        </p:nvSpPr>
        <p:spPr>
          <a:xfrm>
            <a:off x="123817" y="6425943"/>
            <a:ext cx="5693532" cy="365125"/>
          </a:xfrm>
        </p:spPr>
        <p:txBody>
          <a:bodyPr/>
          <a:lstStyle/>
          <a:p>
            <a:pPr algn="l"/>
            <a:r>
              <a:rPr lang="fr-FR" sz="1050">
                <a:latin typeface="LPO" pitchFamily="50" charset="0"/>
              </a:rPr>
              <a:t>1 aout 2024 - Formation n°3 : les cris de vol nocturnes du Bruant ortolan</a:t>
            </a:r>
          </a:p>
        </p:txBody>
      </p:sp>
      <p:pic>
        <p:nvPicPr>
          <p:cNvPr id="2" name="Image 1" descr="Une image contenant oiseau, oscines, bec, moineau&#10;&#10;Description générée automatiquement">
            <a:extLst>
              <a:ext uri="{FF2B5EF4-FFF2-40B4-BE49-F238E27FC236}">
                <a16:creationId xmlns:a16="http://schemas.microsoft.com/office/drawing/2014/main" id="{3E388BE2-E4F3-46DE-0E38-83E3B321CC5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293" b="80162" l="60034" r="95547">
                        <a14:foregroundMark x1="68038" y1="78828" x2="68038" y2="78828"/>
                        <a14:foregroundMark x1="69673" y1="46586" x2="69560" y2="47354"/>
                        <a14:foregroundMark x1="90304" y1="57172" x2="89121" y2="57172"/>
                        <a14:foregroundMark x1="94194" y1="56323" x2="85287" y2="57980"/>
                        <a14:foregroundMark x1="91883" y1="56727" x2="84386" y2="57697"/>
                        <a14:foregroundMark x1="91545" y1="56606" x2="90417" y2="56808"/>
                        <a14:foregroundMark x1="92334" y1="56525" x2="92334" y2="56525"/>
                        <a14:foregroundMark x1="95434" y1="63192" x2="95434" y2="63192"/>
                        <a14:foregroundMark x1="71421" y1="45899" x2="71421" y2="46667"/>
                        <a14:foregroundMark x1="69166" y1="45616" x2="69166" y2="45616"/>
                        <a14:foregroundMark x1="60372" y1="59394" x2="60090" y2="59313"/>
                        <a14:foregroundMark x1="70068" y1="79596" x2="70068" y2="79596"/>
                        <a14:foregroundMark x1="67644" y1="79879" x2="67644" y2="79879"/>
                        <a14:foregroundMark x1="69955" y1="80202" x2="69955" y2="80202"/>
                        <a14:foregroundMark x1="67362" y1="78141" x2="67362" y2="78141"/>
                        <a14:foregroundMark x1="71195" y1="45293" x2="71195" y2="45293"/>
                        <a14:foregroundMark x1="69109" y1="47838" x2="68320" y2="51232"/>
                        <a14:foregroundMark x1="68997" y1="46949" x2="67756" y2="51030"/>
                        <a14:foregroundMark x1="60203" y1="59394" x2="60203" y2="59394"/>
                        <a14:backgroundMark x1="71139" y1="79596" x2="71139" y2="79596"/>
                        <a14:backgroundMark x1="69109" y1="79596" x2="69109" y2="79596"/>
                        <a14:backgroundMark x1="60034" y1="59232" x2="60034" y2="59232"/>
                        <a14:backgroundMark x1="60090" y1="59273" x2="60090" y2="59273"/>
                        <a14:backgroundMark x1="60203" y1="59273" x2="60203" y2="59273"/>
                      </a14:backgroundRemoval>
                    </a14:imgEffect>
                  </a14:imgLayer>
                </a14:imgProps>
              </a:ext>
              <a:ext uri="{28A0092B-C50C-407E-A947-70E740481C1C}">
                <a14:useLocalDpi xmlns:a14="http://schemas.microsoft.com/office/drawing/2010/main" val="0"/>
              </a:ext>
            </a:extLst>
          </a:blip>
          <a:srcRect l="56251" t="43961" b="18428"/>
          <a:stretch/>
        </p:blipFill>
        <p:spPr>
          <a:xfrm>
            <a:off x="9245120" y="3776181"/>
            <a:ext cx="1793558" cy="2151552"/>
          </a:xfrm>
          <a:prstGeom prst="rect">
            <a:avLst/>
          </a:prstGeom>
        </p:spPr>
      </p:pic>
    </p:spTree>
    <p:extLst>
      <p:ext uri="{BB962C8B-B14F-4D97-AF65-F5344CB8AC3E}">
        <p14:creationId xmlns:p14="http://schemas.microsoft.com/office/powerpoint/2010/main" val="3881395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893274"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b="1" i="1">
                <a:solidFill>
                  <a:srgbClr val="FFDD89"/>
                </a:solidFill>
                <a:latin typeface="LPO" pitchFamily="50" charset="0"/>
              </a:rPr>
              <a:t>plik</a:t>
            </a:r>
          </a:p>
        </p:txBody>
      </p:sp>
      <p:sp>
        <p:nvSpPr>
          <p:cNvPr id="3" name="ZoneTexte 2">
            <a:extLst>
              <a:ext uri="{FF2B5EF4-FFF2-40B4-BE49-F238E27FC236}">
                <a16:creationId xmlns:a16="http://schemas.microsoft.com/office/drawing/2014/main" id="{63F0EB64-D44E-55C5-630F-8F80872381DA}"/>
              </a:ext>
            </a:extLst>
          </p:cNvPr>
          <p:cNvSpPr txBox="1"/>
          <p:nvPr/>
        </p:nvSpPr>
        <p:spPr>
          <a:xfrm>
            <a:off x="201639" y="1401418"/>
            <a:ext cx="6276982" cy="3570208"/>
          </a:xfrm>
          <a:prstGeom prst="rect">
            <a:avLst/>
          </a:prstGeom>
          <a:noFill/>
        </p:spPr>
        <p:txBody>
          <a:bodyPr wrap="square" rtlCol="0">
            <a:spAutoFit/>
          </a:bodyPr>
          <a:lstStyle/>
          <a:p>
            <a:endParaRPr lang="fr-FR" sz="600">
              <a:solidFill>
                <a:srgbClr val="FFF1CD"/>
              </a:solidFill>
            </a:endParaRPr>
          </a:p>
          <a:p>
            <a:pPr marL="285750" indent="-285750">
              <a:spcAft>
                <a:spcPts val="600"/>
              </a:spcAft>
              <a:buFontTx/>
              <a:buChar char="-"/>
            </a:pPr>
            <a:r>
              <a:rPr lang="fr-FR">
                <a:solidFill>
                  <a:srgbClr val="FFF1CD"/>
                </a:solidFill>
              </a:rPr>
              <a:t>Cri le plus caractéristique : forme de N inversé</a:t>
            </a:r>
          </a:p>
          <a:p>
            <a:pPr marL="285750" indent="-285750">
              <a:spcAft>
                <a:spcPts val="600"/>
              </a:spcAft>
              <a:buFontTx/>
              <a:buChar char="-"/>
            </a:pPr>
            <a:r>
              <a:rPr lang="fr-FR">
                <a:solidFill>
                  <a:srgbClr val="FFF1CD"/>
                </a:solidFill>
              </a:rPr>
              <a:t>Timbre et sonorité caractéristiques à l’oreille</a:t>
            </a:r>
          </a:p>
          <a:p>
            <a:pPr marL="285750" indent="-285750">
              <a:spcAft>
                <a:spcPts val="600"/>
              </a:spcAft>
              <a:buFontTx/>
              <a:buChar char="-"/>
            </a:pPr>
            <a:r>
              <a:rPr lang="fr-FR">
                <a:solidFill>
                  <a:srgbClr val="FFF1CD"/>
                </a:solidFill>
              </a:rPr>
              <a:t>Fréquence et forme peu variables</a:t>
            </a:r>
          </a:p>
          <a:p>
            <a:pPr marL="285750" indent="-285750">
              <a:spcAft>
                <a:spcPts val="600"/>
              </a:spcAft>
              <a:buFontTx/>
              <a:buChar char="-"/>
            </a:pPr>
            <a:r>
              <a:rPr lang="fr-FR">
                <a:solidFill>
                  <a:srgbClr val="FFF1CD"/>
                </a:solidFill>
              </a:rPr>
              <a:t>Variantes :</a:t>
            </a:r>
          </a:p>
          <a:p>
            <a:pPr marL="742950" lvl="1" indent="-285750">
              <a:spcAft>
                <a:spcPts val="600"/>
              </a:spcAft>
              <a:buFontTx/>
              <a:buChar char="-"/>
            </a:pPr>
            <a:r>
              <a:rPr lang="fr-FR">
                <a:solidFill>
                  <a:srgbClr val="FFF1CD"/>
                </a:solidFill>
              </a:rPr>
              <a:t>Parfois assez plats (</a:t>
            </a:r>
            <a:r>
              <a:rPr lang="fr-FR">
                <a:solidFill>
                  <a:srgbClr val="D37F03"/>
                </a:solidFill>
                <a:ea typeface="GulimChe" panose="020B0503020000020004" pitchFamily="49" charset="-127"/>
              </a:rPr>
              <a:t>⚠</a:t>
            </a:r>
            <a:r>
              <a:rPr lang="fr-FR">
                <a:solidFill>
                  <a:srgbClr val="FFF1CD"/>
                </a:solidFill>
              </a:rPr>
              <a:t> confusion avec </a:t>
            </a:r>
            <a:r>
              <a:rPr lang="fr-FR" i="1">
                <a:solidFill>
                  <a:srgbClr val="FFF1CD"/>
                </a:solidFill>
              </a:rPr>
              <a:t>tsrp</a:t>
            </a:r>
            <a:r>
              <a:rPr lang="fr-FR">
                <a:solidFill>
                  <a:srgbClr val="FFF1CD"/>
                </a:solidFill>
              </a:rPr>
              <a:t>, mais généralement plus grave que le </a:t>
            </a:r>
            <a:r>
              <a:rPr lang="fr-FR" i="1">
                <a:solidFill>
                  <a:srgbClr val="FFF1CD"/>
                </a:solidFill>
              </a:rPr>
              <a:t>tsrp</a:t>
            </a:r>
            <a:r>
              <a:rPr lang="fr-FR">
                <a:solidFill>
                  <a:srgbClr val="FFF1CD"/>
                </a:solidFill>
              </a:rPr>
              <a:t>)</a:t>
            </a:r>
          </a:p>
          <a:p>
            <a:pPr marL="742950" lvl="1" indent="-285750">
              <a:spcAft>
                <a:spcPts val="600"/>
              </a:spcAft>
              <a:buFontTx/>
              <a:buChar char="-"/>
            </a:pPr>
            <a:r>
              <a:rPr lang="fr-FR">
                <a:solidFill>
                  <a:srgbClr val="FFF1CD"/>
                </a:solidFill>
              </a:rPr>
              <a:t>Parfois de fines modulations sur certains cris</a:t>
            </a:r>
          </a:p>
          <a:p>
            <a:pPr marL="285750" indent="-285750">
              <a:spcAft>
                <a:spcPts val="600"/>
              </a:spcAft>
              <a:buFontTx/>
              <a:buChar char="-"/>
            </a:pPr>
            <a:endParaRPr lang="fr-FR">
              <a:solidFill>
                <a:srgbClr val="FFF1CD"/>
              </a:solidFill>
            </a:endParaRPr>
          </a:p>
          <a:p>
            <a:pPr marL="285750" indent="-285750">
              <a:spcAft>
                <a:spcPts val="600"/>
              </a:spcAft>
              <a:buFontTx/>
              <a:buChar char="-"/>
            </a:pPr>
            <a:endParaRPr lang="fr-FR">
              <a:solidFill>
                <a:srgbClr val="FFF1CD"/>
              </a:solidFill>
            </a:endParaRPr>
          </a:p>
          <a:p>
            <a:endParaRPr lang="fr-FR">
              <a:solidFill>
                <a:srgbClr val="FFF1CD"/>
              </a:solidFill>
            </a:endParaRPr>
          </a:p>
        </p:txBody>
      </p:sp>
      <p:pic>
        <p:nvPicPr>
          <p:cNvPr id="45" name="Image 44">
            <a:extLst>
              <a:ext uri="{FF2B5EF4-FFF2-40B4-BE49-F238E27FC236}">
                <a16:creationId xmlns:a16="http://schemas.microsoft.com/office/drawing/2014/main" id="{A4D2997C-8BDE-A9CA-1EC2-B4C3E6038DDC}"/>
              </a:ext>
            </a:extLst>
          </p:cNvPr>
          <p:cNvPicPr>
            <a:picLocks noChangeAspect="1"/>
          </p:cNvPicPr>
          <p:nvPr/>
        </p:nvPicPr>
        <p:blipFill>
          <a:blip r:embed="rId8"/>
          <a:stretch>
            <a:fillRect/>
          </a:stretch>
        </p:blipFill>
        <p:spPr>
          <a:xfrm>
            <a:off x="0" y="4489222"/>
            <a:ext cx="12192000" cy="2370061"/>
          </a:xfrm>
          <a:prstGeom prst="rect">
            <a:avLst/>
          </a:prstGeom>
        </p:spPr>
      </p:pic>
      <p:cxnSp>
        <p:nvCxnSpPr>
          <p:cNvPr id="28" name="Connecteur droit 27">
            <a:extLst>
              <a:ext uri="{FF2B5EF4-FFF2-40B4-BE49-F238E27FC236}">
                <a16:creationId xmlns:a16="http://schemas.microsoft.com/office/drawing/2014/main" id="{E20C43E5-64C4-D12C-9A8B-2CA37C580E3B}"/>
              </a:ext>
            </a:extLst>
          </p:cNvPr>
          <p:cNvCxnSpPr/>
          <p:nvPr/>
        </p:nvCxnSpPr>
        <p:spPr>
          <a:xfrm>
            <a:off x="262553" y="5796780"/>
            <a:ext cx="11878202"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necteur droit 28">
            <a:extLst>
              <a:ext uri="{FF2B5EF4-FFF2-40B4-BE49-F238E27FC236}">
                <a16:creationId xmlns:a16="http://schemas.microsoft.com/office/drawing/2014/main" id="{52E34B2A-5927-26BF-6859-7FE43C61BD77}"/>
              </a:ext>
            </a:extLst>
          </p:cNvPr>
          <p:cNvCxnSpPr/>
          <p:nvPr/>
        </p:nvCxnSpPr>
        <p:spPr>
          <a:xfrm>
            <a:off x="279155" y="6220786"/>
            <a:ext cx="11878202"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31" name="Groupe 30">
            <a:extLst>
              <a:ext uri="{FF2B5EF4-FFF2-40B4-BE49-F238E27FC236}">
                <a16:creationId xmlns:a16="http://schemas.microsoft.com/office/drawing/2014/main" id="{5A88323E-DA7A-127D-F601-B3DD14ACCBD6}"/>
              </a:ext>
            </a:extLst>
          </p:cNvPr>
          <p:cNvGrpSpPr/>
          <p:nvPr/>
        </p:nvGrpSpPr>
        <p:grpSpPr>
          <a:xfrm>
            <a:off x="6045891" y="105580"/>
            <a:ext cx="6088516" cy="2541360"/>
            <a:chOff x="6163580" y="105580"/>
            <a:chExt cx="6088516" cy="2541360"/>
          </a:xfrm>
        </p:grpSpPr>
        <p:pic>
          <p:nvPicPr>
            <p:cNvPr id="30" name="Image 29">
              <a:extLst>
                <a:ext uri="{FF2B5EF4-FFF2-40B4-BE49-F238E27FC236}">
                  <a16:creationId xmlns:a16="http://schemas.microsoft.com/office/drawing/2014/main" id="{4CC72109-9951-E891-ECE7-C59FA5DC46CF}"/>
                </a:ext>
              </a:extLst>
            </p:cNvPr>
            <p:cNvPicPr>
              <a:picLocks noChangeAspect="1"/>
            </p:cNvPicPr>
            <p:nvPr/>
          </p:nvPicPr>
          <p:blipFill>
            <a:blip r:embed="rId9"/>
            <a:stretch>
              <a:fillRect/>
            </a:stretch>
          </p:blipFill>
          <p:spPr>
            <a:xfrm>
              <a:off x="6163580" y="105580"/>
              <a:ext cx="6088516" cy="2541360"/>
            </a:xfrm>
            <a:prstGeom prst="rect">
              <a:avLst/>
            </a:prstGeom>
          </p:spPr>
        </p:pic>
        <p:grpSp>
          <p:nvGrpSpPr>
            <p:cNvPr id="10" name="Groupe 9">
              <a:extLst>
                <a:ext uri="{FF2B5EF4-FFF2-40B4-BE49-F238E27FC236}">
                  <a16:creationId xmlns:a16="http://schemas.microsoft.com/office/drawing/2014/main" id="{8DD15F48-1AE0-0859-6974-CD80C0BD688E}"/>
                </a:ext>
              </a:extLst>
            </p:cNvPr>
            <p:cNvGrpSpPr/>
            <p:nvPr/>
          </p:nvGrpSpPr>
          <p:grpSpPr>
            <a:xfrm>
              <a:off x="9315134" y="249523"/>
              <a:ext cx="2423197" cy="2337889"/>
              <a:chOff x="9354072" y="754462"/>
              <a:chExt cx="2423197" cy="2337889"/>
            </a:xfrm>
          </p:grpSpPr>
          <p:sp>
            <p:nvSpPr>
              <p:cNvPr id="2" name="ZoneTexte 1">
                <a:extLst>
                  <a:ext uri="{FF2B5EF4-FFF2-40B4-BE49-F238E27FC236}">
                    <a16:creationId xmlns:a16="http://schemas.microsoft.com/office/drawing/2014/main" id="{CC807ACE-8F6F-B7A0-49F6-495922D14BAA}"/>
                  </a:ext>
                </a:extLst>
              </p:cNvPr>
              <p:cNvSpPr txBox="1"/>
              <p:nvPr/>
            </p:nvSpPr>
            <p:spPr>
              <a:xfrm>
                <a:off x="9650994" y="754462"/>
                <a:ext cx="1983448" cy="369332"/>
              </a:xfrm>
              <a:prstGeom prst="rect">
                <a:avLst/>
              </a:prstGeom>
              <a:solidFill>
                <a:srgbClr val="FFFFFF">
                  <a:alpha val="42745"/>
                </a:srgbClr>
              </a:solidFill>
            </p:spPr>
            <p:txBody>
              <a:bodyPr wrap="square" rtlCol="0">
                <a:spAutoFit/>
              </a:bodyPr>
              <a:lstStyle/>
              <a:p>
                <a:pPr algn="ctr"/>
                <a:r>
                  <a:rPr lang="fr-FR"/>
                  <a:t>Fines modulations</a:t>
                </a:r>
              </a:p>
            </p:txBody>
          </p:sp>
          <p:cxnSp>
            <p:nvCxnSpPr>
              <p:cNvPr id="7" name="Connecteur droit 6">
                <a:extLst>
                  <a:ext uri="{FF2B5EF4-FFF2-40B4-BE49-F238E27FC236}">
                    <a16:creationId xmlns:a16="http://schemas.microsoft.com/office/drawing/2014/main" id="{B42EADEB-B337-EEB1-6ACB-D5565908C3E9}"/>
                  </a:ext>
                </a:extLst>
              </p:cNvPr>
              <p:cNvCxnSpPr>
                <a:cxnSpLocks/>
              </p:cNvCxnSpPr>
              <p:nvPr/>
            </p:nvCxnSpPr>
            <p:spPr>
              <a:xfrm flipV="1">
                <a:off x="9945136" y="1210445"/>
                <a:ext cx="301218" cy="736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2F512FD-1693-C3E2-8B63-8B6308CE3490}"/>
                  </a:ext>
                </a:extLst>
              </p:cNvPr>
              <p:cNvCxnSpPr>
                <a:cxnSpLocks/>
              </p:cNvCxnSpPr>
              <p:nvPr/>
            </p:nvCxnSpPr>
            <p:spPr>
              <a:xfrm flipV="1">
                <a:off x="10571171" y="1210445"/>
                <a:ext cx="107483" cy="7511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F7B6007-9747-FC97-2332-3DBE9EF51966}"/>
                  </a:ext>
                </a:extLst>
              </p:cNvPr>
              <p:cNvCxnSpPr>
                <a:cxnSpLocks/>
              </p:cNvCxnSpPr>
              <p:nvPr/>
            </p:nvCxnSpPr>
            <p:spPr>
              <a:xfrm flipH="1" flipV="1">
                <a:off x="11003472" y="1210445"/>
                <a:ext cx="111321" cy="64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C3AE24D2-2721-84E3-4845-1C374F0CC88D}"/>
                  </a:ext>
                </a:extLst>
              </p:cNvPr>
              <p:cNvCxnSpPr>
                <a:cxnSpLocks/>
              </p:cNvCxnSpPr>
              <p:nvPr/>
            </p:nvCxnSpPr>
            <p:spPr>
              <a:xfrm flipH="1" flipV="1">
                <a:off x="11439610" y="1210445"/>
                <a:ext cx="303757" cy="669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649123F1-2ABB-3726-EF1D-5B4683E3D264}"/>
                  </a:ext>
                </a:extLst>
              </p:cNvPr>
              <p:cNvSpPr txBox="1"/>
              <p:nvPr/>
            </p:nvSpPr>
            <p:spPr>
              <a:xfrm>
                <a:off x="9712250" y="2723019"/>
                <a:ext cx="1559727" cy="369332"/>
              </a:xfrm>
              <a:prstGeom prst="rect">
                <a:avLst/>
              </a:prstGeom>
              <a:solidFill>
                <a:srgbClr val="FFFFFF">
                  <a:alpha val="42745"/>
                </a:srgbClr>
              </a:solidFill>
            </p:spPr>
            <p:txBody>
              <a:bodyPr wrap="square" rtlCol="0">
                <a:spAutoFit/>
              </a:bodyPr>
              <a:lstStyle/>
              <a:p>
                <a:pPr algn="ctr"/>
                <a:r>
                  <a:rPr lang="fr-FR"/>
                  <a:t>Cris plus plats</a:t>
                </a:r>
              </a:p>
            </p:txBody>
          </p:sp>
          <p:cxnSp>
            <p:nvCxnSpPr>
              <p:cNvPr id="41" name="Connecteur droit 40">
                <a:extLst>
                  <a:ext uri="{FF2B5EF4-FFF2-40B4-BE49-F238E27FC236}">
                    <a16:creationId xmlns:a16="http://schemas.microsoft.com/office/drawing/2014/main" id="{E28334EA-1746-9E5B-D14D-4CD8DDEB3C61}"/>
                  </a:ext>
                </a:extLst>
              </p:cNvPr>
              <p:cNvCxnSpPr>
                <a:cxnSpLocks/>
              </p:cNvCxnSpPr>
              <p:nvPr/>
            </p:nvCxnSpPr>
            <p:spPr>
              <a:xfrm flipH="1" flipV="1">
                <a:off x="9354072" y="2458649"/>
                <a:ext cx="716355" cy="2452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7B745E73-8ADC-5542-B728-9E6528C37360}"/>
                  </a:ext>
                </a:extLst>
              </p:cNvPr>
              <p:cNvCxnSpPr>
                <a:cxnSpLocks/>
              </p:cNvCxnSpPr>
              <p:nvPr/>
            </p:nvCxnSpPr>
            <p:spPr>
              <a:xfrm flipV="1">
                <a:off x="10961435" y="2331422"/>
                <a:ext cx="815834" cy="3522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 name="ZoneTexte 4">
            <a:extLst>
              <a:ext uri="{FF2B5EF4-FFF2-40B4-BE49-F238E27FC236}">
                <a16:creationId xmlns:a16="http://schemas.microsoft.com/office/drawing/2014/main" id="{B26F4D28-D9C8-920B-506F-2B5470905760}"/>
              </a:ext>
            </a:extLst>
          </p:cNvPr>
          <p:cNvSpPr txBox="1"/>
          <p:nvPr/>
        </p:nvSpPr>
        <p:spPr>
          <a:xfrm>
            <a:off x="332783" y="4538331"/>
            <a:ext cx="3174999" cy="646331"/>
          </a:xfrm>
          <a:prstGeom prst="rect">
            <a:avLst/>
          </a:prstGeom>
          <a:solidFill>
            <a:srgbClr val="FFFFFF">
              <a:alpha val="42745"/>
            </a:srgbClr>
          </a:solidFill>
        </p:spPr>
        <p:txBody>
          <a:bodyPr wrap="square" rtlCol="0">
            <a:spAutoFit/>
          </a:bodyPr>
          <a:lstStyle/>
          <a:p>
            <a:r>
              <a:rPr lang="fr-FR"/>
              <a:t>Plage de fréquence restreinte : Généralement entre 3 et 5kHz</a:t>
            </a:r>
          </a:p>
        </p:txBody>
      </p:sp>
      <p:sp>
        <p:nvSpPr>
          <p:cNvPr id="22" name="ZoneTexte 21">
            <a:extLst>
              <a:ext uri="{FF2B5EF4-FFF2-40B4-BE49-F238E27FC236}">
                <a16:creationId xmlns:a16="http://schemas.microsoft.com/office/drawing/2014/main" id="{F5794F4D-FF1B-F6BA-F656-3171EFC90519}"/>
              </a:ext>
            </a:extLst>
          </p:cNvPr>
          <p:cNvSpPr txBox="1"/>
          <p:nvPr/>
        </p:nvSpPr>
        <p:spPr>
          <a:xfrm>
            <a:off x="2297560" y="571193"/>
            <a:ext cx="2879831" cy="461665"/>
          </a:xfrm>
          <a:prstGeom prst="rect">
            <a:avLst/>
          </a:prstGeom>
          <a:noFill/>
        </p:spPr>
        <p:txBody>
          <a:bodyPr wrap="square">
            <a:spAutoFit/>
          </a:bodyPr>
          <a:lstStyle/>
          <a:p>
            <a:r>
              <a:rPr lang="fr-FR" sz="2400" b="1">
                <a:solidFill>
                  <a:srgbClr val="D37F03"/>
                </a:solidFill>
                <a:latin typeface="LPO" pitchFamily="50" charset="0"/>
              </a:rPr>
              <a:t>16% des cris</a:t>
            </a:r>
          </a:p>
        </p:txBody>
      </p:sp>
      <p:pic>
        <p:nvPicPr>
          <p:cNvPr id="12" name="XC724940 - Bruant ortolan - Emberiza hortulana plik Frank Hollander">
            <a:hlinkClick r:id="" action="ppaction://media"/>
            <a:extLst>
              <a:ext uri="{FF2B5EF4-FFF2-40B4-BE49-F238E27FC236}">
                <a16:creationId xmlns:a16="http://schemas.microsoft.com/office/drawing/2014/main" id="{85B32355-D7E7-90D5-236D-A8170D186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81193" y="3168367"/>
            <a:ext cx="609600" cy="609600"/>
          </a:xfrm>
          <a:prstGeom prst="rect">
            <a:avLst/>
          </a:prstGeom>
        </p:spPr>
      </p:pic>
      <p:sp>
        <p:nvSpPr>
          <p:cNvPr id="16" name="ZoneTexte 15">
            <a:extLst>
              <a:ext uri="{FF2B5EF4-FFF2-40B4-BE49-F238E27FC236}">
                <a16:creationId xmlns:a16="http://schemas.microsoft.com/office/drawing/2014/main" id="{35951106-93CB-D711-4820-842DAF94F114}"/>
              </a:ext>
            </a:extLst>
          </p:cNvPr>
          <p:cNvSpPr txBox="1"/>
          <p:nvPr/>
        </p:nvSpPr>
        <p:spPr>
          <a:xfrm>
            <a:off x="8169910" y="3912649"/>
            <a:ext cx="1711956" cy="261610"/>
          </a:xfrm>
          <a:prstGeom prst="rect">
            <a:avLst/>
          </a:prstGeom>
          <a:solidFill>
            <a:srgbClr val="FFFFFF">
              <a:alpha val="42745"/>
            </a:srgbClr>
          </a:solidFill>
        </p:spPr>
        <p:txBody>
          <a:bodyPr wrap="square" rtlCol="0">
            <a:spAutoFit/>
          </a:bodyPr>
          <a:lstStyle/>
          <a:p>
            <a:pPr algn="ctr"/>
            <a:r>
              <a:rPr lang="fr-FR" sz="1100" dirty="0"/>
              <a:t>XC633518 Julien Rochefort</a:t>
            </a:r>
          </a:p>
        </p:txBody>
      </p:sp>
      <p:sp>
        <p:nvSpPr>
          <p:cNvPr id="18" name="ZoneTexte 17">
            <a:extLst>
              <a:ext uri="{FF2B5EF4-FFF2-40B4-BE49-F238E27FC236}">
                <a16:creationId xmlns:a16="http://schemas.microsoft.com/office/drawing/2014/main" id="{E3D5B38C-D6D2-8BBF-DB71-70B757CA036D}"/>
              </a:ext>
            </a:extLst>
          </p:cNvPr>
          <p:cNvSpPr txBox="1"/>
          <p:nvPr/>
        </p:nvSpPr>
        <p:spPr>
          <a:xfrm>
            <a:off x="10230015" y="3906734"/>
            <a:ext cx="1711956" cy="261610"/>
          </a:xfrm>
          <a:prstGeom prst="rect">
            <a:avLst/>
          </a:prstGeom>
          <a:solidFill>
            <a:srgbClr val="FFFFFF">
              <a:alpha val="42745"/>
            </a:srgbClr>
          </a:solidFill>
        </p:spPr>
        <p:txBody>
          <a:bodyPr wrap="square" rtlCol="0">
            <a:spAutoFit/>
          </a:bodyPr>
          <a:lstStyle/>
          <a:p>
            <a:pPr algn="ctr"/>
            <a:r>
              <a:rPr lang="fr-FR" sz="1100" dirty="0"/>
              <a:t>XC724940 Frank Hollander</a:t>
            </a:r>
          </a:p>
        </p:txBody>
      </p:sp>
      <p:pic>
        <p:nvPicPr>
          <p:cNvPr id="39" name="XC633518 - Bruant ortolan - Emberiza hortulana Plik Ju">
            <a:hlinkClick r:id="" action="ppaction://media"/>
            <a:extLst>
              <a:ext uri="{FF2B5EF4-FFF2-40B4-BE49-F238E27FC236}">
                <a16:creationId xmlns:a16="http://schemas.microsoft.com/office/drawing/2014/main" id="{6FD6F554-BB25-047E-4A48-24E6A36D7F8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785349" y="3168367"/>
            <a:ext cx="609600" cy="609600"/>
          </a:xfrm>
          <a:prstGeom prst="rect">
            <a:avLst/>
          </a:prstGeom>
        </p:spPr>
      </p:pic>
    </p:spTree>
    <p:extLst>
      <p:ext uri="{BB962C8B-B14F-4D97-AF65-F5344CB8AC3E}">
        <p14:creationId xmlns:p14="http://schemas.microsoft.com/office/powerpoint/2010/main" val="153401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3"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757"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12"/>
                </p:tgtEl>
              </p:cMediaNode>
            </p:audio>
            <p:audio>
              <p:cMediaNode vol="100000">
                <p:cTn id="12" fill="hold" display="0">
                  <p:stCondLst>
                    <p:cond delay="indefinite"/>
                  </p:stCondLst>
                  <p:endCondLst>
                    <p:cond evt="onStopAudio" delay="0">
                      <p:tgtEl>
                        <p:sldTgt/>
                      </p:tgtEl>
                    </p:cond>
                  </p:endCondLst>
                </p:cTn>
                <p:tgtEl>
                  <p:spTgt spid="3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10588792"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b="1" i="1">
                <a:solidFill>
                  <a:srgbClr val="FFDD89"/>
                </a:solidFill>
                <a:latin typeface="LPO" pitchFamily="50" charset="0"/>
              </a:rPr>
              <a:t>tew</a:t>
            </a:r>
          </a:p>
        </p:txBody>
      </p:sp>
      <p:sp>
        <p:nvSpPr>
          <p:cNvPr id="3" name="ZoneTexte 2">
            <a:extLst>
              <a:ext uri="{FF2B5EF4-FFF2-40B4-BE49-F238E27FC236}">
                <a16:creationId xmlns:a16="http://schemas.microsoft.com/office/drawing/2014/main" id="{63F0EB64-D44E-55C5-630F-8F80872381DA}"/>
              </a:ext>
            </a:extLst>
          </p:cNvPr>
          <p:cNvSpPr txBox="1"/>
          <p:nvPr/>
        </p:nvSpPr>
        <p:spPr>
          <a:xfrm>
            <a:off x="201638" y="1401418"/>
            <a:ext cx="8946812" cy="2846933"/>
          </a:xfrm>
          <a:prstGeom prst="rect">
            <a:avLst/>
          </a:prstGeom>
          <a:noFill/>
        </p:spPr>
        <p:txBody>
          <a:bodyPr wrap="square" rtlCol="0">
            <a:spAutoFit/>
          </a:bodyPr>
          <a:lstStyle/>
          <a:p>
            <a:pPr marL="285750" indent="-285750">
              <a:spcAft>
                <a:spcPts val="600"/>
              </a:spcAft>
              <a:buFontTx/>
              <a:buChar char="-"/>
            </a:pPr>
            <a:r>
              <a:rPr lang="fr-FR" dirty="0">
                <a:solidFill>
                  <a:srgbClr val="FFF1CD"/>
                </a:solidFill>
              </a:rPr>
              <a:t>Descendant, pente moins raide à la fin</a:t>
            </a:r>
          </a:p>
          <a:p>
            <a:pPr marL="285750" indent="-285750">
              <a:spcAft>
                <a:spcPts val="600"/>
              </a:spcAft>
              <a:buFontTx/>
              <a:buChar char="-"/>
            </a:pPr>
            <a:r>
              <a:rPr lang="fr-FR" dirty="0">
                <a:solidFill>
                  <a:srgbClr val="FFF1CD"/>
                </a:solidFill>
              </a:rPr>
              <a:t>Monosyllabique à l’oreille</a:t>
            </a:r>
          </a:p>
          <a:p>
            <a:pPr marL="285750" indent="-285750">
              <a:spcAft>
                <a:spcPts val="600"/>
              </a:spcAft>
              <a:buFontTx/>
              <a:buChar char="-"/>
            </a:pPr>
            <a:r>
              <a:rPr lang="fr-FR" dirty="0">
                <a:solidFill>
                  <a:srgbClr val="FFF1CD"/>
                </a:solidFill>
              </a:rPr>
              <a:t>Fréquence, forme et pente assez variables</a:t>
            </a:r>
          </a:p>
          <a:p>
            <a:pPr marL="285750" indent="-285750">
              <a:spcAft>
                <a:spcPts val="600"/>
              </a:spcAft>
              <a:buFontTx/>
              <a:buChar char="-"/>
            </a:pPr>
            <a:endParaRPr lang="fr-FR" dirty="0">
              <a:solidFill>
                <a:srgbClr val="FFF1CD"/>
              </a:solidFill>
            </a:endParaRPr>
          </a:p>
          <a:p>
            <a:pPr marL="285750" indent="-285750">
              <a:spcAft>
                <a:spcPts val="600"/>
              </a:spcAft>
              <a:buFontTx/>
              <a:buChar char="-"/>
            </a:pPr>
            <a:r>
              <a:rPr lang="fr-FR" dirty="0">
                <a:solidFill>
                  <a:srgbClr val="FC9908"/>
                </a:solidFill>
              </a:rPr>
              <a:t>Caractéristiques :</a:t>
            </a:r>
          </a:p>
          <a:p>
            <a:pPr marL="742950" lvl="1" indent="-285750">
              <a:spcAft>
                <a:spcPts val="600"/>
              </a:spcAft>
              <a:buFontTx/>
              <a:buChar char="-"/>
            </a:pPr>
            <a:r>
              <a:rPr lang="fr-FR" dirty="0">
                <a:solidFill>
                  <a:srgbClr val="FFF1CD"/>
                </a:solidFill>
              </a:rPr>
              <a:t>Souvent un crochet en attaque et une bosse au milieu du cri </a:t>
            </a:r>
          </a:p>
          <a:p>
            <a:pPr marL="742950" lvl="1" indent="-285750">
              <a:spcAft>
                <a:spcPts val="600"/>
              </a:spcAft>
              <a:buFontTx/>
              <a:buChar char="-"/>
            </a:pPr>
            <a:r>
              <a:rPr lang="fr-FR" dirty="0">
                <a:solidFill>
                  <a:srgbClr val="FFF1CD"/>
                </a:solidFill>
              </a:rPr>
              <a:t>Parfois une fin du cri bifide et des fines modulations</a:t>
            </a:r>
          </a:p>
          <a:p>
            <a:endParaRPr lang="fr-FR" dirty="0">
              <a:solidFill>
                <a:srgbClr val="FFF1CD"/>
              </a:solidFill>
            </a:endParaRPr>
          </a:p>
        </p:txBody>
      </p:sp>
      <p:pic>
        <p:nvPicPr>
          <p:cNvPr id="78" name="Image 77">
            <a:extLst>
              <a:ext uri="{FF2B5EF4-FFF2-40B4-BE49-F238E27FC236}">
                <a16:creationId xmlns:a16="http://schemas.microsoft.com/office/drawing/2014/main" id="{EDABE478-2678-5822-FCB4-C24E35DF8FE4}"/>
              </a:ext>
            </a:extLst>
          </p:cNvPr>
          <p:cNvPicPr>
            <a:picLocks noChangeAspect="1"/>
          </p:cNvPicPr>
          <p:nvPr/>
        </p:nvPicPr>
        <p:blipFill>
          <a:blip r:embed="rId8"/>
          <a:stretch>
            <a:fillRect/>
          </a:stretch>
        </p:blipFill>
        <p:spPr>
          <a:xfrm>
            <a:off x="8245" y="4400133"/>
            <a:ext cx="12192000" cy="2457868"/>
          </a:xfrm>
          <a:prstGeom prst="rect">
            <a:avLst/>
          </a:prstGeom>
        </p:spPr>
      </p:pic>
      <p:cxnSp>
        <p:nvCxnSpPr>
          <p:cNvPr id="28" name="Connecteur droit 27">
            <a:extLst>
              <a:ext uri="{FF2B5EF4-FFF2-40B4-BE49-F238E27FC236}">
                <a16:creationId xmlns:a16="http://schemas.microsoft.com/office/drawing/2014/main" id="{E20C43E5-64C4-D12C-9A8B-2CA37C580E3B}"/>
              </a:ext>
            </a:extLst>
          </p:cNvPr>
          <p:cNvCxnSpPr/>
          <p:nvPr/>
        </p:nvCxnSpPr>
        <p:spPr>
          <a:xfrm>
            <a:off x="298765" y="5516129"/>
            <a:ext cx="11878202"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2" name="Image 71">
            <a:extLst>
              <a:ext uri="{FF2B5EF4-FFF2-40B4-BE49-F238E27FC236}">
                <a16:creationId xmlns:a16="http://schemas.microsoft.com/office/drawing/2014/main" id="{4B6623C4-5696-7803-9583-056049823E3C}"/>
              </a:ext>
            </a:extLst>
          </p:cNvPr>
          <p:cNvPicPr>
            <a:picLocks noChangeAspect="1"/>
          </p:cNvPicPr>
          <p:nvPr/>
        </p:nvPicPr>
        <p:blipFill rotWithShape="1">
          <a:blip r:embed="rId9"/>
          <a:srcRect t="1472" b="1135"/>
          <a:stretch/>
        </p:blipFill>
        <p:spPr>
          <a:xfrm>
            <a:off x="5689878" y="142536"/>
            <a:ext cx="6420746" cy="2505076"/>
          </a:xfrm>
          <a:prstGeom prst="rect">
            <a:avLst/>
          </a:prstGeom>
        </p:spPr>
      </p:pic>
      <p:cxnSp>
        <p:nvCxnSpPr>
          <p:cNvPr id="29" name="Connecteur droit 28">
            <a:extLst>
              <a:ext uri="{FF2B5EF4-FFF2-40B4-BE49-F238E27FC236}">
                <a16:creationId xmlns:a16="http://schemas.microsoft.com/office/drawing/2014/main" id="{52E34B2A-5927-26BF-6859-7FE43C61BD77}"/>
              </a:ext>
            </a:extLst>
          </p:cNvPr>
          <p:cNvCxnSpPr/>
          <p:nvPr/>
        </p:nvCxnSpPr>
        <p:spPr>
          <a:xfrm>
            <a:off x="306314" y="6166468"/>
            <a:ext cx="11878202"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66" name="Groupe 65">
            <a:extLst>
              <a:ext uri="{FF2B5EF4-FFF2-40B4-BE49-F238E27FC236}">
                <a16:creationId xmlns:a16="http://schemas.microsoft.com/office/drawing/2014/main" id="{F3D54899-89E8-0CAB-DE9F-C0F6F9B68D1D}"/>
              </a:ext>
            </a:extLst>
          </p:cNvPr>
          <p:cNvGrpSpPr/>
          <p:nvPr/>
        </p:nvGrpSpPr>
        <p:grpSpPr>
          <a:xfrm>
            <a:off x="6029558" y="215541"/>
            <a:ext cx="6004326" cy="2402500"/>
            <a:chOff x="6146139" y="671662"/>
            <a:chExt cx="6004326" cy="2402500"/>
          </a:xfrm>
        </p:grpSpPr>
        <p:grpSp>
          <p:nvGrpSpPr>
            <p:cNvPr id="62" name="Groupe 61">
              <a:extLst>
                <a:ext uri="{FF2B5EF4-FFF2-40B4-BE49-F238E27FC236}">
                  <a16:creationId xmlns:a16="http://schemas.microsoft.com/office/drawing/2014/main" id="{3F1B9A64-DFFA-7941-3B3E-BE3D7938DA19}"/>
                </a:ext>
              </a:extLst>
            </p:cNvPr>
            <p:cNvGrpSpPr/>
            <p:nvPr/>
          </p:nvGrpSpPr>
          <p:grpSpPr>
            <a:xfrm>
              <a:off x="6146139" y="680212"/>
              <a:ext cx="3650784" cy="2393950"/>
              <a:chOff x="6069923" y="710157"/>
              <a:chExt cx="3650784" cy="2393950"/>
            </a:xfrm>
          </p:grpSpPr>
          <p:sp>
            <p:nvSpPr>
              <p:cNvPr id="39" name="ZoneTexte 38">
                <a:extLst>
                  <a:ext uri="{FF2B5EF4-FFF2-40B4-BE49-F238E27FC236}">
                    <a16:creationId xmlns:a16="http://schemas.microsoft.com/office/drawing/2014/main" id="{5629D46C-6EB0-5EFF-9380-2FEAF38FA1CF}"/>
                  </a:ext>
                </a:extLst>
              </p:cNvPr>
              <p:cNvSpPr txBox="1"/>
              <p:nvPr/>
            </p:nvSpPr>
            <p:spPr>
              <a:xfrm>
                <a:off x="6069923" y="710157"/>
                <a:ext cx="1983448" cy="369332"/>
              </a:xfrm>
              <a:prstGeom prst="rect">
                <a:avLst/>
              </a:prstGeom>
              <a:solidFill>
                <a:srgbClr val="FFFFFF">
                  <a:alpha val="42745"/>
                </a:srgbClr>
              </a:solidFill>
            </p:spPr>
            <p:txBody>
              <a:bodyPr wrap="square" rtlCol="0">
                <a:spAutoFit/>
              </a:bodyPr>
              <a:lstStyle/>
              <a:p>
                <a:pPr algn="ctr"/>
                <a:r>
                  <a:rPr lang="fr-FR"/>
                  <a:t>Crochet en attaque</a:t>
                </a:r>
              </a:p>
            </p:txBody>
          </p:sp>
          <p:cxnSp>
            <p:nvCxnSpPr>
              <p:cNvPr id="40" name="Connecteur droit 39">
                <a:extLst>
                  <a:ext uri="{FF2B5EF4-FFF2-40B4-BE49-F238E27FC236}">
                    <a16:creationId xmlns:a16="http://schemas.microsoft.com/office/drawing/2014/main" id="{CE987553-3546-4EEF-0CE9-8374F915CB05}"/>
                  </a:ext>
                </a:extLst>
              </p:cNvPr>
              <p:cNvCxnSpPr>
                <a:cxnSpLocks/>
              </p:cNvCxnSpPr>
              <p:nvPr/>
            </p:nvCxnSpPr>
            <p:spPr>
              <a:xfrm flipV="1">
                <a:off x="6229944" y="1101620"/>
                <a:ext cx="386221" cy="7516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D62D0679-CE19-CC57-F23C-A26F4D041AB0}"/>
                  </a:ext>
                </a:extLst>
              </p:cNvPr>
              <p:cNvCxnSpPr>
                <a:cxnSpLocks/>
              </p:cNvCxnSpPr>
              <p:nvPr/>
            </p:nvCxnSpPr>
            <p:spPr>
              <a:xfrm flipH="1" flipV="1">
                <a:off x="6896098" y="1101620"/>
                <a:ext cx="60115" cy="4929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07BD1D4A-BF54-1094-DC78-FBB484302562}"/>
                  </a:ext>
                </a:extLst>
              </p:cNvPr>
              <p:cNvCxnSpPr>
                <a:cxnSpLocks/>
              </p:cNvCxnSpPr>
              <p:nvPr/>
            </p:nvCxnSpPr>
            <p:spPr>
              <a:xfrm flipH="1" flipV="1">
                <a:off x="7199794" y="1101620"/>
                <a:ext cx="355796" cy="5878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EE6211C4-32BD-11DA-B067-3EDA16BD43C0}"/>
                  </a:ext>
                </a:extLst>
              </p:cNvPr>
              <p:cNvCxnSpPr>
                <a:cxnSpLocks/>
              </p:cNvCxnSpPr>
              <p:nvPr/>
            </p:nvCxnSpPr>
            <p:spPr>
              <a:xfrm flipH="1" flipV="1">
                <a:off x="7596166" y="1101620"/>
                <a:ext cx="1063347" cy="69722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6969A48B-5163-C0BB-9EFF-60A595A4203D}"/>
                  </a:ext>
                </a:extLst>
              </p:cNvPr>
              <p:cNvCxnSpPr>
                <a:cxnSpLocks/>
              </p:cNvCxnSpPr>
              <p:nvPr/>
            </p:nvCxnSpPr>
            <p:spPr>
              <a:xfrm flipH="1" flipV="1">
                <a:off x="7965580" y="1101620"/>
                <a:ext cx="1755127" cy="5878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1B169E7D-38A9-AC64-2F60-1BB552F8D3F7}"/>
                  </a:ext>
                </a:extLst>
              </p:cNvPr>
              <p:cNvSpPr txBox="1"/>
              <p:nvPr/>
            </p:nvSpPr>
            <p:spPr>
              <a:xfrm>
                <a:off x="6094195" y="2734775"/>
                <a:ext cx="1634751" cy="369332"/>
              </a:xfrm>
              <a:prstGeom prst="rect">
                <a:avLst/>
              </a:prstGeom>
              <a:solidFill>
                <a:srgbClr val="FFFFFF">
                  <a:alpha val="42745"/>
                </a:srgbClr>
              </a:solidFill>
            </p:spPr>
            <p:txBody>
              <a:bodyPr wrap="square" rtlCol="0">
                <a:spAutoFit/>
              </a:bodyPr>
              <a:lstStyle/>
              <a:p>
                <a:pPr algn="ctr"/>
                <a:r>
                  <a:rPr lang="fr-FR"/>
                  <a:t>Bosse médiane</a:t>
                </a:r>
              </a:p>
            </p:txBody>
          </p:sp>
          <p:cxnSp>
            <p:nvCxnSpPr>
              <p:cNvPr id="52" name="Connecteur droit 51">
                <a:extLst>
                  <a:ext uri="{FF2B5EF4-FFF2-40B4-BE49-F238E27FC236}">
                    <a16:creationId xmlns:a16="http://schemas.microsoft.com/office/drawing/2014/main" id="{89C41D2A-E985-8EE0-6270-3F079D9115DF}"/>
                  </a:ext>
                </a:extLst>
              </p:cNvPr>
              <p:cNvCxnSpPr>
                <a:cxnSpLocks/>
              </p:cNvCxnSpPr>
              <p:nvPr/>
            </p:nvCxnSpPr>
            <p:spPr>
              <a:xfrm flipH="1" flipV="1">
                <a:off x="6411002" y="2162113"/>
                <a:ext cx="130175" cy="5230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B73F5426-B394-29DA-7F0F-2D8926E5EF70}"/>
                  </a:ext>
                </a:extLst>
              </p:cNvPr>
              <p:cNvCxnSpPr>
                <a:cxnSpLocks/>
              </p:cNvCxnSpPr>
              <p:nvPr/>
            </p:nvCxnSpPr>
            <p:spPr>
              <a:xfrm flipH="1" flipV="1">
                <a:off x="7903252" y="2280494"/>
                <a:ext cx="301809" cy="40467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32E98ECB-C8AB-7C62-11D9-F5B50361466F}"/>
                  </a:ext>
                </a:extLst>
              </p:cNvPr>
              <p:cNvSpPr txBox="1"/>
              <p:nvPr/>
            </p:nvSpPr>
            <p:spPr>
              <a:xfrm>
                <a:off x="8033015" y="2734775"/>
                <a:ext cx="1131789" cy="369332"/>
              </a:xfrm>
              <a:prstGeom prst="rect">
                <a:avLst/>
              </a:prstGeom>
              <a:solidFill>
                <a:srgbClr val="FFFFFF">
                  <a:alpha val="42745"/>
                </a:srgbClr>
              </a:solidFill>
            </p:spPr>
            <p:txBody>
              <a:bodyPr wrap="square" rtlCol="0">
                <a:spAutoFit/>
              </a:bodyPr>
              <a:lstStyle/>
              <a:p>
                <a:pPr algn="ctr"/>
                <a:r>
                  <a:rPr lang="fr-FR"/>
                  <a:t>Fin bifide</a:t>
                </a:r>
              </a:p>
            </p:txBody>
          </p:sp>
          <p:cxnSp>
            <p:nvCxnSpPr>
              <p:cNvPr id="56" name="Connecteur droit 55">
                <a:extLst>
                  <a:ext uri="{FF2B5EF4-FFF2-40B4-BE49-F238E27FC236}">
                    <a16:creationId xmlns:a16="http://schemas.microsoft.com/office/drawing/2014/main" id="{A473E22B-EE75-DA93-1E1D-A346CDFC9973}"/>
                  </a:ext>
                </a:extLst>
              </p:cNvPr>
              <p:cNvCxnSpPr>
                <a:cxnSpLocks/>
              </p:cNvCxnSpPr>
              <p:nvPr/>
            </p:nvCxnSpPr>
            <p:spPr>
              <a:xfrm flipH="1" flipV="1">
                <a:off x="8369977" y="2350472"/>
                <a:ext cx="89350" cy="33469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51DF1FFD-13CF-856D-BD1B-C7F1BCEEA682}"/>
                  </a:ext>
                </a:extLst>
              </p:cNvPr>
              <p:cNvCxnSpPr>
                <a:cxnSpLocks/>
              </p:cNvCxnSpPr>
              <p:nvPr/>
            </p:nvCxnSpPr>
            <p:spPr>
              <a:xfrm flipV="1">
                <a:off x="8784231" y="2392413"/>
                <a:ext cx="100096" cy="2927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79C40011-EA9D-2936-F3EB-D34500C9AADF}"/>
                  </a:ext>
                </a:extLst>
              </p:cNvPr>
              <p:cNvCxnSpPr>
                <a:cxnSpLocks/>
              </p:cNvCxnSpPr>
              <p:nvPr/>
            </p:nvCxnSpPr>
            <p:spPr>
              <a:xfrm flipV="1">
                <a:off x="8969839" y="2435346"/>
                <a:ext cx="275660" cy="24982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37BE8B7E-CCC6-03E6-1877-F2E2822E93E6}"/>
                  </a:ext>
                </a:extLst>
              </p:cNvPr>
              <p:cNvCxnSpPr>
                <a:cxnSpLocks/>
              </p:cNvCxnSpPr>
              <p:nvPr/>
            </p:nvCxnSpPr>
            <p:spPr>
              <a:xfrm flipV="1">
                <a:off x="6951450" y="2314487"/>
                <a:ext cx="170294" cy="3706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C243F68C-2FDA-F955-1C23-C9D8CB791B9A}"/>
                  </a:ext>
                </a:extLst>
              </p:cNvPr>
              <p:cNvCxnSpPr>
                <a:cxnSpLocks/>
              </p:cNvCxnSpPr>
              <p:nvPr/>
            </p:nvCxnSpPr>
            <p:spPr>
              <a:xfrm flipV="1">
                <a:off x="7366677" y="2162113"/>
                <a:ext cx="316041" cy="5230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ZoneTexte 62">
              <a:extLst>
                <a:ext uri="{FF2B5EF4-FFF2-40B4-BE49-F238E27FC236}">
                  <a16:creationId xmlns:a16="http://schemas.microsoft.com/office/drawing/2014/main" id="{7CC6A68F-13B1-6232-1447-3E0FA62BFCF7}"/>
                </a:ext>
              </a:extLst>
            </p:cNvPr>
            <p:cNvSpPr txBox="1"/>
            <p:nvPr/>
          </p:nvSpPr>
          <p:spPr>
            <a:xfrm>
              <a:off x="10167017" y="671662"/>
              <a:ext cx="1983448" cy="369332"/>
            </a:xfrm>
            <a:prstGeom prst="rect">
              <a:avLst/>
            </a:prstGeom>
            <a:solidFill>
              <a:srgbClr val="FFFFFF">
                <a:alpha val="42745"/>
              </a:srgbClr>
            </a:solidFill>
          </p:spPr>
          <p:txBody>
            <a:bodyPr wrap="square" rtlCol="0">
              <a:spAutoFit/>
            </a:bodyPr>
            <a:lstStyle/>
            <a:p>
              <a:pPr algn="ctr"/>
              <a:r>
                <a:rPr lang="fr-FR"/>
                <a:t>Modulations fines</a:t>
              </a:r>
            </a:p>
          </p:txBody>
        </p:sp>
        <p:cxnSp>
          <p:nvCxnSpPr>
            <p:cNvPr id="64" name="Connecteur droit 63">
              <a:extLst>
                <a:ext uri="{FF2B5EF4-FFF2-40B4-BE49-F238E27FC236}">
                  <a16:creationId xmlns:a16="http://schemas.microsoft.com/office/drawing/2014/main" id="{A75E84E8-247F-3F2A-B59E-AE71B4FD4AD8}"/>
                </a:ext>
              </a:extLst>
            </p:cNvPr>
            <p:cNvCxnSpPr>
              <a:cxnSpLocks/>
            </p:cNvCxnSpPr>
            <p:nvPr/>
          </p:nvCxnSpPr>
          <p:spPr>
            <a:xfrm flipV="1">
              <a:off x="10760105" y="1156024"/>
              <a:ext cx="246875" cy="8442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F803D2C2-0F59-D8BB-1D33-96AA98779653}"/>
                </a:ext>
              </a:extLst>
            </p:cNvPr>
            <p:cNvCxnSpPr>
              <a:cxnSpLocks/>
            </p:cNvCxnSpPr>
            <p:nvPr/>
          </p:nvCxnSpPr>
          <p:spPr>
            <a:xfrm flipH="1" flipV="1">
              <a:off x="11345889" y="1176228"/>
              <a:ext cx="309949" cy="7499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ZoneTexte 66">
            <a:extLst>
              <a:ext uri="{FF2B5EF4-FFF2-40B4-BE49-F238E27FC236}">
                <a16:creationId xmlns:a16="http://schemas.microsoft.com/office/drawing/2014/main" id="{D1F8716B-C95F-A18A-CD27-81963772218B}"/>
              </a:ext>
            </a:extLst>
          </p:cNvPr>
          <p:cNvSpPr txBox="1"/>
          <p:nvPr/>
        </p:nvSpPr>
        <p:spPr>
          <a:xfrm>
            <a:off x="268788" y="4536325"/>
            <a:ext cx="3174999" cy="646331"/>
          </a:xfrm>
          <a:prstGeom prst="rect">
            <a:avLst/>
          </a:prstGeom>
          <a:solidFill>
            <a:srgbClr val="FFFFFF">
              <a:alpha val="42745"/>
            </a:srgbClr>
          </a:solidFill>
        </p:spPr>
        <p:txBody>
          <a:bodyPr wrap="square" rtlCol="0">
            <a:spAutoFit/>
          </a:bodyPr>
          <a:lstStyle/>
          <a:p>
            <a:r>
              <a:rPr lang="fr-FR"/>
              <a:t>Plage de fréquence assez large : Généralement entre 3 et 6kHz</a:t>
            </a:r>
          </a:p>
        </p:txBody>
      </p:sp>
      <p:sp>
        <p:nvSpPr>
          <p:cNvPr id="70" name="ZoneTexte 69">
            <a:extLst>
              <a:ext uri="{FF2B5EF4-FFF2-40B4-BE49-F238E27FC236}">
                <a16:creationId xmlns:a16="http://schemas.microsoft.com/office/drawing/2014/main" id="{86B950DF-E594-48AE-7A0D-5350EB0D1387}"/>
              </a:ext>
            </a:extLst>
          </p:cNvPr>
          <p:cNvSpPr txBox="1"/>
          <p:nvPr/>
        </p:nvSpPr>
        <p:spPr>
          <a:xfrm>
            <a:off x="2297560" y="571193"/>
            <a:ext cx="2879831" cy="461665"/>
          </a:xfrm>
          <a:prstGeom prst="rect">
            <a:avLst/>
          </a:prstGeom>
          <a:noFill/>
        </p:spPr>
        <p:txBody>
          <a:bodyPr wrap="square">
            <a:spAutoFit/>
          </a:bodyPr>
          <a:lstStyle/>
          <a:p>
            <a:r>
              <a:rPr lang="fr-FR" sz="2400" b="1">
                <a:solidFill>
                  <a:srgbClr val="D37F03"/>
                </a:solidFill>
                <a:latin typeface="LPO" pitchFamily="50" charset="0"/>
              </a:rPr>
              <a:t>32% des cris</a:t>
            </a:r>
          </a:p>
        </p:txBody>
      </p:sp>
      <p:cxnSp>
        <p:nvCxnSpPr>
          <p:cNvPr id="88" name="Connecteur droit 87">
            <a:extLst>
              <a:ext uri="{FF2B5EF4-FFF2-40B4-BE49-F238E27FC236}">
                <a16:creationId xmlns:a16="http://schemas.microsoft.com/office/drawing/2014/main" id="{154FA971-5316-DA88-F0BF-ADE3206CE2B7}"/>
              </a:ext>
            </a:extLst>
          </p:cNvPr>
          <p:cNvCxnSpPr>
            <a:cxnSpLocks/>
          </p:cNvCxnSpPr>
          <p:nvPr/>
        </p:nvCxnSpPr>
        <p:spPr>
          <a:xfrm flipV="1">
            <a:off x="9065901" y="1886513"/>
            <a:ext cx="823200" cy="3207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CDC1A9AC-80F0-6D27-EC19-1A19202EFE1D}"/>
              </a:ext>
            </a:extLst>
          </p:cNvPr>
          <p:cNvSpPr txBox="1"/>
          <p:nvPr/>
        </p:nvSpPr>
        <p:spPr>
          <a:xfrm>
            <a:off x="8450565" y="3912649"/>
            <a:ext cx="1599871" cy="261610"/>
          </a:xfrm>
          <a:prstGeom prst="rect">
            <a:avLst/>
          </a:prstGeom>
          <a:solidFill>
            <a:srgbClr val="FFFFFF">
              <a:alpha val="42745"/>
            </a:srgbClr>
          </a:solidFill>
        </p:spPr>
        <p:txBody>
          <a:bodyPr wrap="square" rtlCol="0">
            <a:spAutoFit/>
          </a:bodyPr>
          <a:lstStyle/>
          <a:p>
            <a:pPr algn="ctr"/>
            <a:r>
              <a:rPr lang="fr-FR" sz="1100" dirty="0"/>
              <a:t>XC589220 Fred Cazaban</a:t>
            </a:r>
          </a:p>
        </p:txBody>
      </p:sp>
      <p:pic>
        <p:nvPicPr>
          <p:cNvPr id="94" name="XC671813 - Bruant ortolan - Emberiza hortulana">
            <a:hlinkClick r:id="" action="ppaction://media"/>
            <a:extLst>
              <a:ext uri="{FF2B5EF4-FFF2-40B4-BE49-F238E27FC236}">
                <a16:creationId xmlns:a16="http://schemas.microsoft.com/office/drawing/2014/main" id="{699AB4A1-15B0-CE5F-D963-45F5EBB77B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79884" y="3200177"/>
            <a:ext cx="609600" cy="609600"/>
          </a:xfrm>
          <a:prstGeom prst="rect">
            <a:avLst/>
          </a:prstGeom>
        </p:spPr>
      </p:pic>
      <p:sp>
        <p:nvSpPr>
          <p:cNvPr id="96" name="ZoneTexte 95">
            <a:extLst>
              <a:ext uri="{FF2B5EF4-FFF2-40B4-BE49-F238E27FC236}">
                <a16:creationId xmlns:a16="http://schemas.microsoft.com/office/drawing/2014/main" id="{09355ABA-CFBD-E4AA-2569-666B69D4FAC2}"/>
              </a:ext>
            </a:extLst>
          </p:cNvPr>
          <p:cNvSpPr txBox="1"/>
          <p:nvPr/>
        </p:nvSpPr>
        <p:spPr>
          <a:xfrm>
            <a:off x="10184749" y="3906734"/>
            <a:ext cx="1599871" cy="261610"/>
          </a:xfrm>
          <a:prstGeom prst="rect">
            <a:avLst/>
          </a:prstGeom>
          <a:solidFill>
            <a:srgbClr val="FFFFFF">
              <a:alpha val="42745"/>
            </a:srgbClr>
          </a:solidFill>
        </p:spPr>
        <p:txBody>
          <a:bodyPr wrap="square" rtlCol="0">
            <a:spAutoFit/>
          </a:bodyPr>
          <a:lstStyle/>
          <a:p>
            <a:pPr algn="ctr"/>
            <a:r>
              <a:rPr lang="fr-FR" sz="1100"/>
              <a:t>XC671813 Marta Celej</a:t>
            </a:r>
          </a:p>
        </p:txBody>
      </p:sp>
      <p:pic>
        <p:nvPicPr>
          <p:cNvPr id="2" name="XC589220 - Bruant ortolan - Emberiza hortulana tew Fred ">
            <a:hlinkClick r:id="" action="ppaction://media"/>
            <a:extLst>
              <a:ext uri="{FF2B5EF4-FFF2-40B4-BE49-F238E27FC236}">
                <a16:creationId xmlns:a16="http://schemas.microsoft.com/office/drawing/2014/main" id="{2FB51AF7-9F55-AB16-499E-CBE1CDDB2FE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929474" y="3160564"/>
            <a:ext cx="609600" cy="609600"/>
          </a:xfrm>
          <a:prstGeom prst="rect">
            <a:avLst/>
          </a:prstGeom>
        </p:spPr>
      </p:pic>
    </p:spTree>
    <p:extLst>
      <p:ext uri="{BB962C8B-B14F-4D97-AF65-F5344CB8AC3E}">
        <p14:creationId xmlns:p14="http://schemas.microsoft.com/office/powerpoint/2010/main" val="337682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 fill="hold"/>
                                        <p:tgtEl>
                                          <p:spTgt spid="9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94"/>
                </p:tgtEl>
              </p:cMediaNode>
            </p:audio>
            <p:audio>
              <p:cMediaNode vol="10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noir, obscurité&#10;&#10;Description générée automatiquement">
            <a:extLst>
              <a:ext uri="{FF2B5EF4-FFF2-40B4-BE49-F238E27FC236}">
                <a16:creationId xmlns:a16="http://schemas.microsoft.com/office/drawing/2014/main" id="{34C0CD0B-F578-29ED-0971-2BB5C5204BE7}"/>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11503024" y="6124575"/>
            <a:ext cx="602198" cy="655130"/>
          </a:xfrm>
          <a:prstGeom prst="rect">
            <a:avLst/>
          </a:prstGeom>
        </p:spPr>
      </p:pic>
      <p:sp>
        <p:nvSpPr>
          <p:cNvPr id="6" name="Titre 1">
            <a:extLst>
              <a:ext uri="{FF2B5EF4-FFF2-40B4-BE49-F238E27FC236}">
                <a16:creationId xmlns:a16="http://schemas.microsoft.com/office/drawing/2014/main" id="{3B8B2CD6-A27A-9876-ED30-2ACEEAD590E4}"/>
              </a:ext>
            </a:extLst>
          </p:cNvPr>
          <p:cNvSpPr txBox="1">
            <a:spLocks noGrp="1"/>
          </p:cNvSpPr>
          <p:nvPr>
            <p:ph type="ctrTitle"/>
          </p:nvPr>
        </p:nvSpPr>
        <p:spPr>
          <a:xfrm>
            <a:off x="224783" y="128850"/>
            <a:ext cx="2462999" cy="1086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b="1" i="1">
                <a:solidFill>
                  <a:srgbClr val="FFDD89"/>
                </a:solidFill>
                <a:latin typeface="LPO" pitchFamily="50" charset="0"/>
              </a:rPr>
              <a:t>tslew</a:t>
            </a:r>
          </a:p>
        </p:txBody>
      </p:sp>
      <p:sp>
        <p:nvSpPr>
          <p:cNvPr id="3" name="ZoneTexte 2">
            <a:extLst>
              <a:ext uri="{FF2B5EF4-FFF2-40B4-BE49-F238E27FC236}">
                <a16:creationId xmlns:a16="http://schemas.microsoft.com/office/drawing/2014/main" id="{63F0EB64-D44E-55C5-630F-8F80872381DA}"/>
              </a:ext>
            </a:extLst>
          </p:cNvPr>
          <p:cNvSpPr txBox="1"/>
          <p:nvPr/>
        </p:nvSpPr>
        <p:spPr>
          <a:xfrm>
            <a:off x="201638" y="1306168"/>
            <a:ext cx="6327662" cy="3123932"/>
          </a:xfrm>
          <a:prstGeom prst="rect">
            <a:avLst/>
          </a:prstGeom>
          <a:noFill/>
        </p:spPr>
        <p:txBody>
          <a:bodyPr wrap="square" rtlCol="0">
            <a:spAutoFit/>
          </a:bodyPr>
          <a:lstStyle/>
          <a:p>
            <a:pPr marL="285750" indent="-285750">
              <a:spcAft>
                <a:spcPts val="600"/>
              </a:spcAft>
              <a:buFontTx/>
              <a:buChar char="-"/>
            </a:pPr>
            <a:r>
              <a:rPr lang="fr-FR" dirty="0">
                <a:solidFill>
                  <a:srgbClr val="FFF1CD"/>
                </a:solidFill>
              </a:rPr>
              <a:t>Généralement en 2 parties, parfois reliées  : </a:t>
            </a:r>
          </a:p>
          <a:p>
            <a:pPr marL="742950" lvl="1" indent="-285750">
              <a:spcAft>
                <a:spcPts val="600"/>
              </a:spcAft>
              <a:buFontTx/>
              <a:buChar char="-"/>
            </a:pPr>
            <a:r>
              <a:rPr lang="fr-FR" dirty="0">
                <a:solidFill>
                  <a:srgbClr val="FFF1CD"/>
                </a:solidFill>
              </a:rPr>
              <a:t>1</a:t>
            </a:r>
            <a:r>
              <a:rPr lang="fr-FR" baseline="30000" dirty="0">
                <a:solidFill>
                  <a:srgbClr val="FFF1CD"/>
                </a:solidFill>
              </a:rPr>
              <a:t>ère</a:t>
            </a:r>
            <a:r>
              <a:rPr lang="fr-FR" dirty="0">
                <a:solidFill>
                  <a:srgbClr val="FFF1CD"/>
                </a:solidFill>
              </a:rPr>
              <a:t> :  ≈ 5kHz, crochet anguleux variable</a:t>
            </a:r>
          </a:p>
          <a:p>
            <a:pPr marL="742950" lvl="1" indent="-285750">
              <a:spcAft>
                <a:spcPts val="600"/>
              </a:spcAft>
              <a:buFontTx/>
              <a:buChar char="-"/>
            </a:pPr>
            <a:r>
              <a:rPr lang="fr-FR" dirty="0">
                <a:solidFill>
                  <a:srgbClr val="FFF1CD"/>
                </a:solidFill>
              </a:rPr>
              <a:t>2</a:t>
            </a:r>
            <a:r>
              <a:rPr lang="fr-FR" baseline="30000" dirty="0">
                <a:solidFill>
                  <a:srgbClr val="FFF1CD"/>
                </a:solidFill>
              </a:rPr>
              <a:t>ème</a:t>
            </a:r>
            <a:r>
              <a:rPr lang="fr-FR" dirty="0">
                <a:solidFill>
                  <a:srgbClr val="FFF1CD"/>
                </a:solidFill>
              </a:rPr>
              <a:t> : ≈ 3-4,5kHz, petite arche variable</a:t>
            </a:r>
          </a:p>
          <a:p>
            <a:pPr marL="285750" indent="-285750">
              <a:spcAft>
                <a:spcPts val="600"/>
              </a:spcAft>
              <a:buFontTx/>
              <a:buChar char="-"/>
            </a:pPr>
            <a:r>
              <a:rPr lang="fr-FR" dirty="0">
                <a:solidFill>
                  <a:srgbClr val="FFF1CD"/>
                </a:solidFill>
              </a:rPr>
              <a:t>Nettement bisyllabique à l’oreille (parfois peu</a:t>
            </a:r>
          </a:p>
          <a:p>
            <a:pPr>
              <a:spcAft>
                <a:spcPts val="600"/>
              </a:spcAft>
            </a:pPr>
            <a:r>
              <a:rPr lang="fr-FR" dirty="0">
                <a:solidFill>
                  <a:srgbClr val="FFF1CD"/>
                </a:solidFill>
              </a:rPr>
              <a:t>visible sur le sonagramme) </a:t>
            </a:r>
            <a:r>
              <a:rPr lang="fr-FR" dirty="0">
                <a:solidFill>
                  <a:srgbClr val="FFF1CD"/>
                </a:solidFill>
                <a:sym typeface="Wingdings" panose="05000000000000000000" pitchFamily="2" charset="2"/>
              </a:rPr>
              <a:t> typique</a:t>
            </a:r>
            <a:endParaRPr lang="fr-FR" dirty="0">
              <a:solidFill>
                <a:srgbClr val="FFF1CD"/>
              </a:solidFill>
            </a:endParaRPr>
          </a:p>
          <a:p>
            <a:pPr marL="285750" indent="-285750">
              <a:spcAft>
                <a:spcPts val="600"/>
              </a:spcAft>
              <a:buFontTx/>
              <a:buChar char="-"/>
            </a:pPr>
            <a:r>
              <a:rPr lang="fr-FR" dirty="0">
                <a:solidFill>
                  <a:srgbClr val="FFF1CD"/>
                </a:solidFill>
              </a:rPr>
              <a:t>Fréquence et formes hautement variables</a:t>
            </a:r>
          </a:p>
          <a:p>
            <a:pPr marL="285750" indent="-285750">
              <a:spcAft>
                <a:spcPts val="600"/>
              </a:spcAft>
              <a:buFontTx/>
              <a:buChar char="-"/>
            </a:pPr>
            <a:r>
              <a:rPr lang="fr-FR" dirty="0">
                <a:solidFill>
                  <a:srgbClr val="FFF1CD"/>
                </a:solidFill>
              </a:rPr>
              <a:t>Parfois, deux niveaux de modulations : grossières et fines</a:t>
            </a:r>
          </a:p>
          <a:p>
            <a:pPr marL="285750" indent="-285750">
              <a:spcAft>
                <a:spcPts val="600"/>
              </a:spcAft>
              <a:buFontTx/>
              <a:buChar char="-"/>
            </a:pPr>
            <a:r>
              <a:rPr lang="fr-FR" dirty="0">
                <a:solidFill>
                  <a:srgbClr val="FFF1CD"/>
                </a:solidFill>
              </a:rPr>
              <a:t> </a:t>
            </a:r>
            <a:r>
              <a:rPr lang="fr-FR" dirty="0">
                <a:solidFill>
                  <a:srgbClr val="D37F03"/>
                </a:solidFill>
                <a:ea typeface="GulimChe" panose="020B0503020000020004" pitchFamily="49" charset="-127"/>
              </a:rPr>
              <a:t>⚠ </a:t>
            </a:r>
            <a:r>
              <a:rPr lang="fr-FR" dirty="0">
                <a:solidFill>
                  <a:srgbClr val="FFF1CD"/>
                </a:solidFill>
              </a:rPr>
              <a:t>Cris parfois intermédiaires entre </a:t>
            </a:r>
            <a:r>
              <a:rPr lang="fr-FR" i="1" dirty="0">
                <a:solidFill>
                  <a:srgbClr val="FFF1CD"/>
                </a:solidFill>
              </a:rPr>
              <a:t>tew</a:t>
            </a:r>
            <a:r>
              <a:rPr lang="fr-FR" dirty="0">
                <a:solidFill>
                  <a:srgbClr val="FFF1CD"/>
                </a:solidFill>
              </a:rPr>
              <a:t> et </a:t>
            </a:r>
            <a:r>
              <a:rPr lang="fr-FR" i="1" dirty="0">
                <a:solidFill>
                  <a:srgbClr val="FFF1CD"/>
                </a:solidFill>
              </a:rPr>
              <a:t>tslew</a:t>
            </a:r>
            <a:r>
              <a:rPr lang="fr-FR" dirty="0">
                <a:solidFill>
                  <a:srgbClr val="FFF1CD"/>
                </a:solidFill>
              </a:rPr>
              <a:t>, probablement un gradient entre les deux cris</a:t>
            </a:r>
            <a:endParaRPr lang="fr-FR" i="1" dirty="0">
              <a:solidFill>
                <a:srgbClr val="FFF1CD"/>
              </a:solidFill>
            </a:endParaRPr>
          </a:p>
        </p:txBody>
      </p:sp>
      <p:pic>
        <p:nvPicPr>
          <p:cNvPr id="67" name="Image 66">
            <a:extLst>
              <a:ext uri="{FF2B5EF4-FFF2-40B4-BE49-F238E27FC236}">
                <a16:creationId xmlns:a16="http://schemas.microsoft.com/office/drawing/2014/main" id="{4408CC35-35F6-77C4-C74D-5E069760284D}"/>
              </a:ext>
            </a:extLst>
          </p:cNvPr>
          <p:cNvPicPr>
            <a:picLocks noChangeAspect="1"/>
          </p:cNvPicPr>
          <p:nvPr/>
        </p:nvPicPr>
        <p:blipFill rotWithShape="1">
          <a:blip r:embed="rId8"/>
          <a:srcRect r="359"/>
          <a:stretch/>
        </p:blipFill>
        <p:spPr>
          <a:xfrm>
            <a:off x="-9053" y="4470976"/>
            <a:ext cx="12204000" cy="2380800"/>
          </a:xfrm>
          <a:prstGeom prst="rect">
            <a:avLst/>
          </a:prstGeom>
        </p:spPr>
      </p:pic>
      <p:cxnSp>
        <p:nvCxnSpPr>
          <p:cNvPr id="28" name="Connecteur droit 27">
            <a:extLst>
              <a:ext uri="{FF2B5EF4-FFF2-40B4-BE49-F238E27FC236}">
                <a16:creationId xmlns:a16="http://schemas.microsoft.com/office/drawing/2014/main" id="{E20C43E5-64C4-D12C-9A8B-2CA37C580E3B}"/>
              </a:ext>
            </a:extLst>
          </p:cNvPr>
          <p:cNvCxnSpPr/>
          <p:nvPr/>
        </p:nvCxnSpPr>
        <p:spPr>
          <a:xfrm>
            <a:off x="308233" y="5519776"/>
            <a:ext cx="11878202"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necteur droit 28">
            <a:extLst>
              <a:ext uri="{FF2B5EF4-FFF2-40B4-BE49-F238E27FC236}">
                <a16:creationId xmlns:a16="http://schemas.microsoft.com/office/drawing/2014/main" id="{52E34B2A-5927-26BF-6859-7FE43C61BD77}"/>
              </a:ext>
            </a:extLst>
          </p:cNvPr>
          <p:cNvCxnSpPr/>
          <p:nvPr/>
        </p:nvCxnSpPr>
        <p:spPr>
          <a:xfrm>
            <a:off x="270102" y="6308056"/>
            <a:ext cx="11878202" cy="0"/>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ZoneTexte 13">
            <a:extLst>
              <a:ext uri="{FF2B5EF4-FFF2-40B4-BE49-F238E27FC236}">
                <a16:creationId xmlns:a16="http://schemas.microsoft.com/office/drawing/2014/main" id="{040BC48E-3EC0-4683-76C2-BBEF1C3C35C2}"/>
              </a:ext>
            </a:extLst>
          </p:cNvPr>
          <p:cNvSpPr txBox="1"/>
          <p:nvPr/>
        </p:nvSpPr>
        <p:spPr>
          <a:xfrm>
            <a:off x="369774" y="4529400"/>
            <a:ext cx="3174999" cy="646331"/>
          </a:xfrm>
          <a:prstGeom prst="rect">
            <a:avLst/>
          </a:prstGeom>
          <a:solidFill>
            <a:srgbClr val="FFFFFF">
              <a:alpha val="42745"/>
            </a:srgbClr>
          </a:solidFill>
        </p:spPr>
        <p:txBody>
          <a:bodyPr wrap="square" rtlCol="0">
            <a:spAutoFit/>
          </a:bodyPr>
          <a:lstStyle/>
          <a:p>
            <a:r>
              <a:rPr lang="fr-FR"/>
              <a:t>Plage de fréquence assez large : Généralement entre 2,5 et 6kHz</a:t>
            </a:r>
          </a:p>
        </p:txBody>
      </p:sp>
      <p:sp>
        <p:nvSpPr>
          <p:cNvPr id="27" name="ZoneTexte 26">
            <a:extLst>
              <a:ext uri="{FF2B5EF4-FFF2-40B4-BE49-F238E27FC236}">
                <a16:creationId xmlns:a16="http://schemas.microsoft.com/office/drawing/2014/main" id="{5964770E-25AA-CCA0-AA5B-BCFC2E3BFAF7}"/>
              </a:ext>
            </a:extLst>
          </p:cNvPr>
          <p:cNvSpPr txBox="1"/>
          <p:nvPr/>
        </p:nvSpPr>
        <p:spPr>
          <a:xfrm>
            <a:off x="2691260" y="571193"/>
            <a:ext cx="2879831" cy="461665"/>
          </a:xfrm>
          <a:prstGeom prst="rect">
            <a:avLst/>
          </a:prstGeom>
          <a:noFill/>
        </p:spPr>
        <p:txBody>
          <a:bodyPr wrap="square">
            <a:spAutoFit/>
          </a:bodyPr>
          <a:lstStyle/>
          <a:p>
            <a:r>
              <a:rPr lang="fr-FR" sz="2400" b="1">
                <a:solidFill>
                  <a:srgbClr val="D37F03"/>
                </a:solidFill>
                <a:latin typeface="LPO" pitchFamily="50" charset="0"/>
              </a:rPr>
              <a:t>15% des cris</a:t>
            </a:r>
          </a:p>
        </p:txBody>
      </p:sp>
      <p:grpSp>
        <p:nvGrpSpPr>
          <p:cNvPr id="70" name="Groupe 69">
            <a:extLst>
              <a:ext uri="{FF2B5EF4-FFF2-40B4-BE49-F238E27FC236}">
                <a16:creationId xmlns:a16="http://schemas.microsoft.com/office/drawing/2014/main" id="{ACBCC1C5-A1BB-A06F-2758-FA99E4F28DED}"/>
              </a:ext>
            </a:extLst>
          </p:cNvPr>
          <p:cNvGrpSpPr/>
          <p:nvPr/>
        </p:nvGrpSpPr>
        <p:grpSpPr>
          <a:xfrm>
            <a:off x="5967947" y="110494"/>
            <a:ext cx="6166927" cy="2857899"/>
            <a:chOff x="5967947" y="110494"/>
            <a:chExt cx="6166927" cy="2857899"/>
          </a:xfrm>
        </p:grpSpPr>
        <p:pic>
          <p:nvPicPr>
            <p:cNvPr id="69" name="Image 68">
              <a:extLst>
                <a:ext uri="{FF2B5EF4-FFF2-40B4-BE49-F238E27FC236}">
                  <a16:creationId xmlns:a16="http://schemas.microsoft.com/office/drawing/2014/main" id="{3D839BEB-6EEC-5118-07E9-1D0CAF9CB4CB}"/>
                </a:ext>
              </a:extLst>
            </p:cNvPr>
            <p:cNvPicPr>
              <a:picLocks noChangeAspect="1"/>
            </p:cNvPicPr>
            <p:nvPr/>
          </p:nvPicPr>
          <p:blipFill rotWithShape="1">
            <a:blip r:embed="rId9"/>
            <a:srcRect r="559"/>
            <a:stretch/>
          </p:blipFill>
          <p:spPr>
            <a:xfrm>
              <a:off x="5967947" y="110494"/>
              <a:ext cx="6166927" cy="2857899"/>
            </a:xfrm>
            <a:prstGeom prst="rect">
              <a:avLst/>
            </a:prstGeom>
          </p:spPr>
        </p:pic>
        <p:grpSp>
          <p:nvGrpSpPr>
            <p:cNvPr id="66" name="Groupe 65">
              <a:extLst>
                <a:ext uri="{FF2B5EF4-FFF2-40B4-BE49-F238E27FC236}">
                  <a16:creationId xmlns:a16="http://schemas.microsoft.com/office/drawing/2014/main" id="{F3D54899-89E8-0CAB-DE9F-C0F6F9B68D1D}"/>
                </a:ext>
              </a:extLst>
            </p:cNvPr>
            <p:cNvGrpSpPr/>
            <p:nvPr/>
          </p:nvGrpSpPr>
          <p:grpSpPr>
            <a:xfrm>
              <a:off x="7067963" y="203624"/>
              <a:ext cx="3823228" cy="2719138"/>
              <a:chOff x="7184544" y="659745"/>
              <a:chExt cx="3823228" cy="2719138"/>
            </a:xfrm>
          </p:grpSpPr>
          <p:grpSp>
            <p:nvGrpSpPr>
              <p:cNvPr id="62" name="Groupe 61">
                <a:extLst>
                  <a:ext uri="{FF2B5EF4-FFF2-40B4-BE49-F238E27FC236}">
                    <a16:creationId xmlns:a16="http://schemas.microsoft.com/office/drawing/2014/main" id="{3F1B9A64-DFFA-7941-3B3E-BE3D7938DA19}"/>
                  </a:ext>
                </a:extLst>
              </p:cNvPr>
              <p:cNvGrpSpPr/>
              <p:nvPr/>
            </p:nvGrpSpPr>
            <p:grpSpPr>
              <a:xfrm>
                <a:off x="8480282" y="2301645"/>
                <a:ext cx="2527490" cy="1077238"/>
                <a:chOff x="8404066" y="2331590"/>
                <a:chExt cx="2527490" cy="1077238"/>
              </a:xfrm>
            </p:grpSpPr>
            <p:sp>
              <p:nvSpPr>
                <p:cNvPr id="55" name="ZoneTexte 54">
                  <a:extLst>
                    <a:ext uri="{FF2B5EF4-FFF2-40B4-BE49-F238E27FC236}">
                      <a16:creationId xmlns:a16="http://schemas.microsoft.com/office/drawing/2014/main" id="{32E98ECB-C8AB-7C62-11D9-F5B50361466F}"/>
                    </a:ext>
                  </a:extLst>
                </p:cNvPr>
                <p:cNvSpPr txBox="1"/>
                <p:nvPr/>
              </p:nvSpPr>
              <p:spPr>
                <a:xfrm>
                  <a:off x="8404066" y="3039496"/>
                  <a:ext cx="2527490" cy="369332"/>
                </a:xfrm>
                <a:prstGeom prst="rect">
                  <a:avLst/>
                </a:prstGeom>
                <a:solidFill>
                  <a:srgbClr val="FFFFFF">
                    <a:alpha val="42745"/>
                  </a:srgbClr>
                </a:solidFill>
              </p:spPr>
              <p:txBody>
                <a:bodyPr wrap="square" rtlCol="0">
                  <a:spAutoFit/>
                </a:bodyPr>
                <a:lstStyle/>
                <a:p>
                  <a:pPr algn="ctr"/>
                  <a:r>
                    <a:rPr lang="fr-FR"/>
                    <a:t>Modulations grossières</a:t>
                  </a:r>
                </a:p>
              </p:txBody>
            </p:sp>
            <p:cxnSp>
              <p:nvCxnSpPr>
                <p:cNvPr id="58" name="Connecteur droit 57">
                  <a:extLst>
                    <a:ext uri="{FF2B5EF4-FFF2-40B4-BE49-F238E27FC236}">
                      <a16:creationId xmlns:a16="http://schemas.microsoft.com/office/drawing/2014/main" id="{51DF1FFD-13CF-856D-BD1B-C7F1BCEEA682}"/>
                    </a:ext>
                  </a:extLst>
                </p:cNvPr>
                <p:cNvCxnSpPr>
                  <a:cxnSpLocks/>
                </p:cNvCxnSpPr>
                <p:nvPr/>
              </p:nvCxnSpPr>
              <p:spPr>
                <a:xfrm flipV="1">
                  <a:off x="9575647" y="2382879"/>
                  <a:ext cx="81648" cy="5831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79C40011-EA9D-2936-F3EB-D34500C9AADF}"/>
                    </a:ext>
                  </a:extLst>
                </p:cNvPr>
                <p:cNvCxnSpPr>
                  <a:cxnSpLocks/>
                </p:cNvCxnSpPr>
                <p:nvPr/>
              </p:nvCxnSpPr>
              <p:spPr>
                <a:xfrm flipH="1" flipV="1">
                  <a:off x="8959655" y="2331590"/>
                  <a:ext cx="75883" cy="6085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ZoneTexte 62">
                <a:extLst>
                  <a:ext uri="{FF2B5EF4-FFF2-40B4-BE49-F238E27FC236}">
                    <a16:creationId xmlns:a16="http://schemas.microsoft.com/office/drawing/2014/main" id="{7CC6A68F-13B1-6232-1447-3E0FA62BFCF7}"/>
                  </a:ext>
                </a:extLst>
              </p:cNvPr>
              <p:cNvSpPr txBox="1"/>
              <p:nvPr/>
            </p:nvSpPr>
            <p:spPr>
              <a:xfrm>
                <a:off x="7184544" y="659745"/>
                <a:ext cx="1983448" cy="369332"/>
              </a:xfrm>
              <a:prstGeom prst="rect">
                <a:avLst/>
              </a:prstGeom>
              <a:solidFill>
                <a:srgbClr val="FFFFFF">
                  <a:alpha val="42745"/>
                </a:srgbClr>
              </a:solidFill>
            </p:spPr>
            <p:txBody>
              <a:bodyPr wrap="square" rtlCol="0">
                <a:spAutoFit/>
              </a:bodyPr>
              <a:lstStyle/>
              <a:p>
                <a:pPr algn="ctr"/>
                <a:r>
                  <a:rPr lang="fr-FR"/>
                  <a:t>Modulations fines</a:t>
                </a:r>
              </a:p>
            </p:txBody>
          </p:sp>
          <p:cxnSp>
            <p:nvCxnSpPr>
              <p:cNvPr id="64" name="Connecteur droit 63">
                <a:extLst>
                  <a:ext uri="{FF2B5EF4-FFF2-40B4-BE49-F238E27FC236}">
                    <a16:creationId xmlns:a16="http://schemas.microsoft.com/office/drawing/2014/main" id="{A75E84E8-247F-3F2A-B59E-AE71B4FD4AD8}"/>
                  </a:ext>
                </a:extLst>
              </p:cNvPr>
              <p:cNvCxnSpPr>
                <a:cxnSpLocks/>
              </p:cNvCxnSpPr>
              <p:nvPr/>
            </p:nvCxnSpPr>
            <p:spPr>
              <a:xfrm flipV="1">
                <a:off x="7712398" y="1098586"/>
                <a:ext cx="275035" cy="13629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6" name="Connecteur droit 35">
              <a:extLst>
                <a:ext uri="{FF2B5EF4-FFF2-40B4-BE49-F238E27FC236}">
                  <a16:creationId xmlns:a16="http://schemas.microsoft.com/office/drawing/2014/main" id="{270C574D-06F6-CD27-6C8C-FE67E146769C}"/>
                </a:ext>
              </a:extLst>
            </p:cNvPr>
            <p:cNvCxnSpPr>
              <a:cxnSpLocks/>
            </p:cNvCxnSpPr>
            <p:nvPr/>
          </p:nvCxnSpPr>
          <p:spPr>
            <a:xfrm flipH="1" flipV="1">
              <a:off x="8100728" y="643862"/>
              <a:ext cx="67981" cy="65751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1" name="ZoneTexte 70">
            <a:extLst>
              <a:ext uri="{FF2B5EF4-FFF2-40B4-BE49-F238E27FC236}">
                <a16:creationId xmlns:a16="http://schemas.microsoft.com/office/drawing/2014/main" id="{40928FFC-FA8D-4B00-D571-A7FD813ABC48}"/>
              </a:ext>
            </a:extLst>
          </p:cNvPr>
          <p:cNvSpPr txBox="1"/>
          <p:nvPr/>
        </p:nvSpPr>
        <p:spPr>
          <a:xfrm>
            <a:off x="6328258" y="2535982"/>
            <a:ext cx="1542594" cy="369332"/>
          </a:xfrm>
          <a:prstGeom prst="rect">
            <a:avLst/>
          </a:prstGeom>
          <a:solidFill>
            <a:srgbClr val="FFFFFF">
              <a:alpha val="42745"/>
            </a:srgbClr>
          </a:solidFill>
        </p:spPr>
        <p:txBody>
          <a:bodyPr wrap="square" rtlCol="0">
            <a:spAutoFit/>
          </a:bodyPr>
          <a:lstStyle/>
          <a:p>
            <a:pPr algn="ctr"/>
            <a:r>
              <a:rPr lang="fr-FR"/>
              <a:t>Parties reliées</a:t>
            </a:r>
          </a:p>
        </p:txBody>
      </p:sp>
      <p:cxnSp>
        <p:nvCxnSpPr>
          <p:cNvPr id="72" name="Connecteur droit 71">
            <a:extLst>
              <a:ext uri="{FF2B5EF4-FFF2-40B4-BE49-F238E27FC236}">
                <a16:creationId xmlns:a16="http://schemas.microsoft.com/office/drawing/2014/main" id="{74890B43-4C42-CE73-8596-A26F0569F8AE}"/>
              </a:ext>
            </a:extLst>
          </p:cNvPr>
          <p:cNvCxnSpPr>
            <a:cxnSpLocks/>
          </p:cNvCxnSpPr>
          <p:nvPr/>
        </p:nvCxnSpPr>
        <p:spPr>
          <a:xfrm flipV="1">
            <a:off x="6562547" y="1920130"/>
            <a:ext cx="125531" cy="5338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32D657BB-DC86-1BD5-1928-2306799D1080}"/>
              </a:ext>
            </a:extLst>
          </p:cNvPr>
          <p:cNvCxnSpPr>
            <a:cxnSpLocks/>
          </p:cNvCxnSpPr>
          <p:nvPr/>
        </p:nvCxnSpPr>
        <p:spPr>
          <a:xfrm flipV="1">
            <a:off x="7276587" y="1894241"/>
            <a:ext cx="171667" cy="5597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227B92BD-F6EF-4B50-92D2-29D815D5A08F}"/>
              </a:ext>
            </a:extLst>
          </p:cNvPr>
          <p:cNvSpPr txBox="1"/>
          <p:nvPr/>
        </p:nvSpPr>
        <p:spPr>
          <a:xfrm>
            <a:off x="9777743" y="218557"/>
            <a:ext cx="1783025" cy="369332"/>
          </a:xfrm>
          <a:prstGeom prst="rect">
            <a:avLst/>
          </a:prstGeom>
          <a:solidFill>
            <a:srgbClr val="FFFFFF">
              <a:alpha val="42745"/>
            </a:srgbClr>
          </a:solidFill>
        </p:spPr>
        <p:txBody>
          <a:bodyPr wrap="square" rtlCol="0">
            <a:spAutoFit/>
          </a:bodyPr>
          <a:lstStyle/>
          <a:p>
            <a:pPr algn="ctr"/>
            <a:r>
              <a:rPr lang="fr-FR"/>
              <a:t>Parties disjointes</a:t>
            </a:r>
          </a:p>
        </p:txBody>
      </p:sp>
      <p:cxnSp>
        <p:nvCxnSpPr>
          <p:cNvPr id="77" name="Connecteur droit 76">
            <a:extLst>
              <a:ext uri="{FF2B5EF4-FFF2-40B4-BE49-F238E27FC236}">
                <a16:creationId xmlns:a16="http://schemas.microsoft.com/office/drawing/2014/main" id="{2231C101-5DE5-03B9-3FEB-C56C30F50841}"/>
              </a:ext>
            </a:extLst>
          </p:cNvPr>
          <p:cNvCxnSpPr>
            <a:cxnSpLocks/>
          </p:cNvCxnSpPr>
          <p:nvPr/>
        </p:nvCxnSpPr>
        <p:spPr>
          <a:xfrm flipV="1">
            <a:off x="9917029" y="608651"/>
            <a:ext cx="483372" cy="11565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65422E86-E739-8C22-6767-9572B271134E}"/>
              </a:ext>
            </a:extLst>
          </p:cNvPr>
          <p:cNvCxnSpPr>
            <a:cxnSpLocks/>
          </p:cNvCxnSpPr>
          <p:nvPr/>
        </p:nvCxnSpPr>
        <p:spPr>
          <a:xfrm flipH="1" flipV="1">
            <a:off x="11415868" y="655710"/>
            <a:ext cx="402970" cy="12385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Tslew pyrénées">
            <a:hlinkClick r:id="" action="ppaction://media"/>
            <a:extLst>
              <a:ext uri="{FF2B5EF4-FFF2-40B4-BE49-F238E27FC236}">
                <a16:creationId xmlns:a16="http://schemas.microsoft.com/office/drawing/2014/main" id="{8EDFACEA-20EF-CA76-42F2-6A31DBE701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88345" y="3203727"/>
            <a:ext cx="609600" cy="609600"/>
          </a:xfrm>
          <a:prstGeom prst="rect">
            <a:avLst/>
          </a:prstGeom>
        </p:spPr>
      </p:pic>
      <p:sp>
        <p:nvSpPr>
          <p:cNvPr id="5" name="ZoneTexte 4">
            <a:extLst>
              <a:ext uri="{FF2B5EF4-FFF2-40B4-BE49-F238E27FC236}">
                <a16:creationId xmlns:a16="http://schemas.microsoft.com/office/drawing/2014/main" id="{3DB779A3-F2D9-F85F-12BA-8DC77DF99DB7}"/>
              </a:ext>
            </a:extLst>
          </p:cNvPr>
          <p:cNvSpPr txBox="1"/>
          <p:nvPr/>
        </p:nvSpPr>
        <p:spPr>
          <a:xfrm>
            <a:off x="9288096" y="3941894"/>
            <a:ext cx="1599871" cy="430887"/>
          </a:xfrm>
          <a:prstGeom prst="rect">
            <a:avLst/>
          </a:prstGeom>
          <a:solidFill>
            <a:srgbClr val="FFFFFF">
              <a:alpha val="42745"/>
            </a:srgbClr>
          </a:solidFill>
        </p:spPr>
        <p:txBody>
          <a:bodyPr wrap="square" rtlCol="0">
            <a:spAutoFit/>
          </a:bodyPr>
          <a:lstStyle/>
          <a:p>
            <a:pPr algn="ctr"/>
            <a:r>
              <a:rPr lang="fr-FR" sz="1100"/>
              <a:t>Vol de Nuit Pyrénées - Pierre St-Martin</a:t>
            </a:r>
          </a:p>
        </p:txBody>
      </p:sp>
      <p:pic>
        <p:nvPicPr>
          <p:cNvPr id="7" name="XC671823 - Bruant ortolan - Emberiza hortulana tslew Marta short">
            <a:hlinkClick r:id="" action="ppaction://media"/>
            <a:extLst>
              <a:ext uri="{FF2B5EF4-FFF2-40B4-BE49-F238E27FC236}">
                <a16:creationId xmlns:a16="http://schemas.microsoft.com/office/drawing/2014/main" id="{1E3E96F2-ADBC-81EC-7723-7A59BFF8F03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09826" y="3203727"/>
            <a:ext cx="609600" cy="609600"/>
          </a:xfrm>
          <a:prstGeom prst="rect">
            <a:avLst/>
          </a:prstGeom>
        </p:spPr>
      </p:pic>
      <p:sp>
        <p:nvSpPr>
          <p:cNvPr id="8" name="ZoneTexte 7">
            <a:extLst>
              <a:ext uri="{FF2B5EF4-FFF2-40B4-BE49-F238E27FC236}">
                <a16:creationId xmlns:a16="http://schemas.microsoft.com/office/drawing/2014/main" id="{FED76630-76C7-0EED-4C2F-7516A7F917FD}"/>
              </a:ext>
            </a:extLst>
          </p:cNvPr>
          <p:cNvSpPr txBox="1"/>
          <p:nvPr/>
        </p:nvSpPr>
        <p:spPr>
          <a:xfrm>
            <a:off x="7314691" y="3940599"/>
            <a:ext cx="1599871" cy="261610"/>
          </a:xfrm>
          <a:prstGeom prst="rect">
            <a:avLst/>
          </a:prstGeom>
          <a:solidFill>
            <a:srgbClr val="FFFFFF">
              <a:alpha val="42745"/>
            </a:srgbClr>
          </a:solidFill>
        </p:spPr>
        <p:txBody>
          <a:bodyPr wrap="square" rtlCol="0">
            <a:spAutoFit/>
          </a:bodyPr>
          <a:lstStyle/>
          <a:p>
            <a:pPr algn="ctr"/>
            <a:r>
              <a:rPr lang="fr-FR" sz="1100"/>
              <a:t>XC671823 Marta Celej</a:t>
            </a:r>
          </a:p>
        </p:txBody>
      </p:sp>
    </p:spTree>
    <p:extLst>
      <p:ext uri="{BB962C8B-B14F-4D97-AF65-F5344CB8AC3E}">
        <p14:creationId xmlns:p14="http://schemas.microsoft.com/office/powerpoint/2010/main" val="294053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0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2"/>
                </p:tgtEl>
              </p:cMediaNode>
            </p:audio>
            <p:audio>
              <p:cMediaNode vol="100000">
                <p:cTn id="1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1721</Words>
  <Application>Microsoft Office PowerPoint</Application>
  <PresentationFormat>Grand écran</PresentationFormat>
  <Paragraphs>298</Paragraphs>
  <Slides>26</Slides>
  <Notes>6</Notes>
  <HiddenSlides>0</HiddenSlides>
  <MMClips>25</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26</vt:i4>
      </vt:variant>
    </vt:vector>
  </HeadingPairs>
  <TitlesOfParts>
    <vt:vector size="34" baseType="lpstr">
      <vt:lpstr>GulimChe</vt:lpstr>
      <vt:lpstr>Arial</vt:lpstr>
      <vt:lpstr>Calibri</vt:lpstr>
      <vt:lpstr>Calibri Light</vt:lpstr>
      <vt:lpstr>LPO</vt:lpstr>
      <vt:lpstr>Roboto</vt:lpstr>
      <vt:lpstr>Wingdings</vt:lpstr>
      <vt:lpstr>Thème Office</vt:lpstr>
      <vt:lpstr>Présentation PowerPoint</vt:lpstr>
      <vt:lpstr>Introduction</vt:lpstr>
      <vt:lpstr>Ecologie de l'espèce</vt:lpstr>
      <vt:lpstr>Comportement vocal de l'espèce</vt:lpstr>
      <vt:lpstr>Démarche adoptée pour la formation</vt:lpstr>
      <vt:lpstr>Présentation des différents types de cris</vt:lpstr>
      <vt:lpstr>plik</vt:lpstr>
      <vt:lpstr>tew</vt:lpstr>
      <vt:lpstr>tslew</vt:lpstr>
      <vt:lpstr>tsrp</vt:lpstr>
      <vt:lpstr>tup/puw</vt:lpstr>
      <vt:lpstr>vin</vt:lpstr>
      <vt:lpstr>pluk</vt:lpstr>
      <vt:lpstr>Variantes locales et risques de confusion</vt:lpstr>
      <vt:lpstr>Variantes locales</vt:lpstr>
      <vt:lpstr> Risques de confusion</vt:lpstr>
      <vt:lpstr> Risques de confusion</vt:lpstr>
      <vt:lpstr> Risques de confusion</vt:lpstr>
      <vt:lpstr> Risques de confusion</vt:lpstr>
      <vt:lpstr> Risques de confusion</vt:lpstr>
      <vt:lpstr> Risques de confusion</vt:lpstr>
      <vt:lpstr> Risques de confusion</vt:lpstr>
      <vt:lpstr> Risques de confusion</vt:lpstr>
      <vt:lpstr>Présentation PowerPoint</vt:lpstr>
      <vt:lpstr> Présentation de l’enquête flash</vt:lpstr>
      <vt:lpstr>Présentation PowerPoint</vt:lpstr>
    </vt:vector>
  </TitlesOfParts>
  <Company>LPO France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Paul Coiffard</dc:creator>
  <cp:lastModifiedBy>Paul Coiffard</cp:lastModifiedBy>
  <cp:revision>3</cp:revision>
  <dcterms:created xsi:type="dcterms:W3CDTF">2023-11-27T09:18:43Z</dcterms:created>
  <dcterms:modified xsi:type="dcterms:W3CDTF">2024-08-06T13:29:40Z</dcterms:modified>
  <cp:contentStatus/>
</cp:coreProperties>
</file>